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5" r:id="rId3"/>
    <p:sldId id="270" r:id="rId4"/>
    <p:sldId id="285" r:id="rId5"/>
    <p:sldId id="295" r:id="rId6"/>
    <p:sldId id="279" r:id="rId7"/>
    <p:sldId id="258" r:id="rId8"/>
    <p:sldId id="260" r:id="rId9"/>
    <p:sldId id="294" r:id="rId10"/>
    <p:sldId id="271" r:id="rId11"/>
    <p:sldId id="272" r:id="rId12"/>
    <p:sldId id="273" r:id="rId13"/>
    <p:sldId id="274" r:id="rId14"/>
    <p:sldId id="277" r:id="rId15"/>
    <p:sldId id="278" r:id="rId16"/>
    <p:sldId id="293" r:id="rId17"/>
    <p:sldId id="284" r:id="rId18"/>
    <p:sldId id="292" r:id="rId19"/>
    <p:sldId id="290" r:id="rId20"/>
    <p:sldId id="291" r:id="rId21"/>
  </p:sldIdLst>
  <p:sldSz cx="9144000" cy="6858000" type="screen4x3"/>
  <p:notesSz cx="6888163" cy="1002188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4000" b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DD"/>
    <a:srgbClr val="F0EADC"/>
    <a:srgbClr val="CCFFFF"/>
    <a:srgbClr val="FF99FF"/>
    <a:srgbClr val="CCFFCC"/>
    <a:srgbClr val="F64116"/>
    <a:srgbClr val="CF3D55"/>
    <a:srgbClr val="E7DEC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88" autoAdjust="0"/>
    <p:restoredTop sz="94691" autoAdjust="0"/>
  </p:normalViewPr>
  <p:slideViewPr>
    <p:cSldViewPr>
      <p:cViewPr>
        <p:scale>
          <a:sx n="66" d="100"/>
          <a:sy n="66" d="100"/>
        </p:scale>
        <p:origin x="-1699" y="-3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A2EC4BA-F368-4FBF-9EAA-0BC487888672}" type="datetimeFigureOut">
              <a:rPr lang="zh-TW" altLang="en-US"/>
              <a:pPr>
                <a:defRPr/>
              </a:pPr>
              <a:t>2017/8/3</a:t>
            </a:fld>
            <a:endParaRPr lang="en-US" altLang="zh-TW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863E996-8F67-45FD-AFB4-B1DFC971AC2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pPr>
              <a:defRPr/>
            </a:pPr>
            <a:fld id="{9AE78448-3CD1-4420-8CA9-CBCD6AA4F549}" type="datetimeFigureOut">
              <a:rPr lang="zh-TW" altLang="en-US"/>
              <a:pPr>
                <a:defRPr/>
              </a:pPr>
              <a:t>2017/8/3</a:t>
            </a:fld>
            <a:endParaRPr lang="en-US" altLang="zh-TW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60913"/>
            <a:ext cx="5510213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pPr>
              <a:defRPr/>
            </a:pPr>
            <a:fld id="{A87E5266-7B4B-4C61-9698-2449B0B5720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5" name="橢圓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6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02C7CE-3798-4E47-BF3A-6DDB0CE91951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7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AB0CFF-EC3E-48B1-9629-F0F9306A4A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28BE-8CD9-4650-9201-D49B246095D3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D1C1A-39CB-40FB-BB59-08B67EA648A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8FA37-ACE3-4CFD-BD9B-D4E65AA35795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E00D-683A-437B-9EFA-C8ECF647E2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3A135-0357-45E0-A028-7D12A5802578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3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F780-E3BE-4C09-9C7D-22F8231CBB5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8142F-E433-43F0-9098-2D7EAAF46E84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9586E-20A0-4925-9751-7FD1589208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5" name="矩形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6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7" name="橢圓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C5A8CF-655D-4EFD-B6B8-70EE61467090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A93DF7-46E1-4690-BFFC-DA10C0C0F9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C82D5-11D4-4FD6-8773-8A1E80852A13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5A961-1E39-460F-B287-B9C20FA502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EEA4BD-73C2-4657-B1C6-35D75C26CF67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BB7DB7-55BC-4028-A370-F92332BC85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AAF48-A894-48A3-BE4F-D812CEB0B77B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4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D3B2F-1CD4-4397-AB6B-968C1CFEFD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3" name="矩形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DA9F0F-0395-4BFE-9BD8-220E4CF5B424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EDCF1A-6EB5-4D16-BF33-3A439086F4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4C359E-0514-42F9-AF89-522F0414D6D7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B3E062-EA3A-4E36-87F8-94C654FF65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kumimoji="0" lang="en-US" sz="3200" b="0">
              <a:latin typeface="+mn-lt"/>
              <a:ea typeface="+mn-ea"/>
            </a:endParaRPr>
          </a:p>
        </p:txBody>
      </p:sp>
      <p:sp>
        <p:nvSpPr>
          <p:cNvPr id="6" name="流程圖: 程序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7" name="流程圖: 程序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6DF084-2C96-4497-93FF-F85A363AEB68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88B158-DAD3-434A-96CA-1799EBBE53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12" name="矩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E0B03681-83FE-4221-B7E1-6915B4FFF7A7}" type="datetime1">
              <a:rPr lang="zh-TW" altLang="en-US"/>
              <a:pPr>
                <a:defRPr/>
              </a:pPr>
              <a:t>2017/8/3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b="0">
                <a:solidFill>
                  <a:srgbClr val="B5A788"/>
                </a:solidFill>
                <a:latin typeface="Gill Sans MT" pitchFamily="34" charset="0"/>
                <a:ea typeface="微軟正黑體" pitchFamily="34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43FE36EB-960E-4E36-97CA-42A73778DD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80" r:id="rId11"/>
    <p:sldLayoutId id="214748367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F9B6D-148A-4475-9679-EDCA235A7763}" type="slidenum">
              <a:rPr lang="zh-TW" altLang="en-US"/>
              <a:pPr>
                <a:defRPr/>
              </a:pPr>
              <a:t>1</a:t>
            </a:fld>
            <a:endParaRPr lang="zh-TW" altLang="en-US"/>
          </a:p>
        </p:txBody>
      </p:sp>
      <p:sp>
        <p:nvSpPr>
          <p:cNvPr id="7" name="投影片編號版面配置區 9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76DE1540-4997-4D5B-9927-ECAD20585FD8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6387" name="副標題 2"/>
          <p:cNvSpPr>
            <a:spLocks noGrp="1"/>
          </p:cNvSpPr>
          <p:nvPr>
            <p:ph type="subTitle" idx="1"/>
          </p:nvPr>
        </p:nvSpPr>
        <p:spPr>
          <a:xfrm>
            <a:off x="2124075" y="1938338"/>
            <a:ext cx="6119813" cy="3768725"/>
          </a:xfrm>
        </p:spPr>
        <p:txBody>
          <a:bodyPr/>
          <a:lstStyle/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壹、建物及樓層規劃</a:t>
            </a:r>
          </a:p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貳</a:t>
            </a:r>
            <a:r>
              <a:rPr lang="zh-TW" altLang="zh-TW" sz="2500" b="1" smtClean="0">
                <a:solidFill>
                  <a:srgbClr val="0000FF"/>
                </a:solidFill>
                <a:ea typeface="標楷體" pitchFamily="65" charset="-120"/>
              </a:rPr>
              <a:t>、</a:t>
            </a: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寢室數量及內部配置</a:t>
            </a:r>
          </a:p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叁、</a:t>
            </a:r>
            <a:r>
              <a:rPr lang="zh-TW" altLang="en-US" sz="2500" b="1" smtClean="0">
                <a:solidFill>
                  <a:srgbClr val="0000FF"/>
                </a:solidFill>
                <a:ea typeface="標楷體" pitchFamily="65" charset="-120"/>
              </a:rPr>
              <a:t>傢俱示意說明</a:t>
            </a:r>
            <a:endParaRPr lang="en-US" altLang="zh-TW" sz="2500" b="1" smtClean="0">
              <a:solidFill>
                <a:srgbClr val="0000FF"/>
              </a:solidFill>
              <a:ea typeface="標楷體" pitchFamily="65" charset="-120"/>
            </a:endParaRPr>
          </a:p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肆、基本造價</a:t>
            </a:r>
          </a:p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伍</a:t>
            </a:r>
            <a:r>
              <a:rPr lang="zh-TW" altLang="en-US" sz="2500" b="1" smtClean="0">
                <a:solidFill>
                  <a:srgbClr val="0000FF"/>
                </a:solidFill>
                <a:ea typeface="標楷體" pitchFamily="65" charset="-120"/>
              </a:rPr>
              <a:t>、</a:t>
            </a: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已核定合收費標準</a:t>
            </a:r>
          </a:p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陸、每年營運收支</a:t>
            </a:r>
          </a:p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柒</a:t>
            </a:r>
            <a:r>
              <a:rPr lang="zh-TW" altLang="en-US" sz="2500" b="1" smtClean="0">
                <a:solidFill>
                  <a:schemeClr val="tx1"/>
                </a:solidFill>
                <a:ea typeface="標楷體" pitchFamily="65" charset="-120"/>
              </a:rPr>
              <a:t>、</a:t>
            </a: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寢室電費計算方式</a:t>
            </a:r>
          </a:p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zh-TW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捌、</a:t>
            </a:r>
            <a:r>
              <a:rPr lang="zh-TW" altLang="en-US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床位分配使用</a:t>
            </a:r>
          </a:p>
          <a:p>
            <a:pPr marL="839788" indent="-812800" eaLnBrk="1" hangingPunct="1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</a:pPr>
            <a:r>
              <a:rPr lang="zh-TW" altLang="zh-TW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玖</a:t>
            </a:r>
            <a:r>
              <a:rPr lang="zh-TW" altLang="en-US" sz="2500" b="1" smtClean="0">
                <a:solidFill>
                  <a:schemeClr val="tx1"/>
                </a:solidFill>
                <a:ea typeface="標楷體" pitchFamily="65" charset="-120"/>
              </a:rPr>
              <a:t>、</a:t>
            </a:r>
            <a:r>
              <a:rPr lang="zh-TW" altLang="zh-TW" sz="25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問題解答</a:t>
            </a:r>
            <a:r>
              <a:rPr lang="zh-TW" altLang="en-US" sz="2400" smtClean="0">
                <a:solidFill>
                  <a:srgbClr val="0000FF"/>
                </a:solidFill>
              </a:rPr>
              <a:t> </a:t>
            </a:r>
            <a:endParaRPr lang="en-US" altLang="zh-TW" sz="2400" smtClean="0">
              <a:solidFill>
                <a:srgbClr val="0000FF"/>
              </a:solidFill>
            </a:endParaRPr>
          </a:p>
        </p:txBody>
      </p:sp>
      <p:grpSp>
        <p:nvGrpSpPr>
          <p:cNvPr id="16388" name="Group 9"/>
          <p:cNvGrpSpPr>
            <a:grpSpLocks/>
          </p:cNvGrpSpPr>
          <p:nvPr/>
        </p:nvGrpSpPr>
        <p:grpSpPr bwMode="auto">
          <a:xfrm>
            <a:off x="5656263" y="6057900"/>
            <a:ext cx="3135312" cy="420688"/>
            <a:chOff x="3373" y="3787"/>
            <a:chExt cx="1975" cy="265"/>
          </a:xfrm>
        </p:grpSpPr>
        <p:sp>
          <p:nvSpPr>
            <p:cNvPr id="16390" name="Rectangle 5"/>
            <p:cNvSpPr>
              <a:spLocks noChangeArrowheads="1"/>
            </p:cNvSpPr>
            <p:nvPr/>
          </p:nvSpPr>
          <p:spPr bwMode="auto">
            <a:xfrm>
              <a:off x="4649" y="3838"/>
              <a:ext cx="69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600" b="0"/>
                <a:t>106.03.21</a:t>
              </a:r>
            </a:p>
          </p:txBody>
        </p:sp>
        <p:pic>
          <p:nvPicPr>
            <p:cNvPr id="16391" name="Picture 9" descr="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73" y="3787"/>
              <a:ext cx="128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1892300" y="482600"/>
            <a:ext cx="6370638" cy="1150938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en-US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「</a:t>
            </a:r>
            <a:r>
              <a:rPr kumimoji="0" lang="zh-TW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新建研究生宿舍</a:t>
            </a:r>
            <a:r>
              <a:rPr kumimoji="0" lang="en-US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」</a:t>
            </a:r>
            <a:r>
              <a:rPr kumimoji="0" lang="zh-TW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寢室數量</a:t>
            </a:r>
            <a:r>
              <a:rPr kumimoji="0" lang="en-US" altLang="zh-TW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/>
            </a:r>
            <a:br>
              <a:rPr kumimoji="0" lang="en-US" altLang="zh-TW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</a:br>
            <a:r>
              <a:rPr kumimoji="0" lang="zh-TW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、配置及收費標準相關說明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153CB974-571F-46D0-ADC4-1C30C8626A30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92A9D02-C3C5-4CBF-AF58-A729D37E12B4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03" name="Rectangle 24"/>
          <p:cNvSpPr>
            <a:spLocks noChangeArrowheads="1"/>
          </p:cNvSpPr>
          <p:nvPr/>
        </p:nvSpPr>
        <p:spPr bwMode="auto">
          <a:xfrm>
            <a:off x="1908175" y="1268413"/>
            <a:ext cx="6551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zh-TW" altLang="en-US" sz="2800">
                <a:solidFill>
                  <a:srgbClr val="0303DD"/>
                </a:solidFill>
                <a:ea typeface="標楷體" pitchFamily="65" charset="-120"/>
              </a:rPr>
              <a:t>二、現行各宿舍每床位相關費用支出：</a:t>
            </a:r>
          </a:p>
        </p:txBody>
      </p:sp>
      <p:graphicFrame>
        <p:nvGraphicFramePr>
          <p:cNvPr id="24607" name="Group 31"/>
          <p:cNvGraphicFramePr>
            <a:graphicFrameLocks noGrp="1"/>
          </p:cNvGraphicFramePr>
          <p:nvPr/>
        </p:nvGraphicFramePr>
        <p:xfrm>
          <a:off x="1966913" y="1866900"/>
          <a:ext cx="6689725" cy="4291013"/>
        </p:xfrm>
        <a:graphic>
          <a:graphicData uri="http://schemas.openxmlformats.org/drawingml/2006/table">
            <a:tbl>
              <a:tblPr/>
              <a:tblGrid>
                <a:gridCol w="363537"/>
                <a:gridCol w="644525"/>
                <a:gridCol w="1446213"/>
                <a:gridCol w="4235450"/>
              </a:tblGrid>
              <a:tr h="841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  床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造價費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17,840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①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細明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（床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學期）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單床平均造價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35,680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＝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17,840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4136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維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護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費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設備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修繕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2,535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綜合宿舍、女二舍及女一舍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102~104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年度平均使用業務費及設備費計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289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6,942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元，除以三棟宿舍總床數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1,143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管理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3,228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平均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102~104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年度管理員薪資及生活導師值勤費計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395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5,259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元；另新宿舍需增加管理員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年約需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萬元。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每床每年負擔 ＝ 管理員薪資及生活導師值勤費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(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舊宿舍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1,143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 ＋ 新宿舍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小計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2,882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②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細明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（床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學期）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每學期每床負擔 ＝（設備修繕 ＋ 人事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                管理）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學期  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630" name="AutoShape 30"/>
          <p:cNvSpPr>
            <a:spLocks noChangeArrowheads="1"/>
          </p:cNvSpPr>
          <p:nvPr/>
        </p:nvSpPr>
        <p:spPr bwMode="auto">
          <a:xfrm>
            <a:off x="1547813" y="539750"/>
            <a:ext cx="3384550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肆</a:t>
            </a: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、</a:t>
            </a: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基本造價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81A631BF-30D4-4A06-967A-150E507CB6DD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3CC2EBA-A830-4501-B366-448A5A63CE99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1908175" y="1341438"/>
            <a:ext cx="6840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>
                <a:solidFill>
                  <a:srgbClr val="0303DD"/>
                </a:solidFill>
                <a:ea typeface="標楷體" pitchFamily="65" charset="-120"/>
              </a:rPr>
              <a:t>二、現行各宿舍每床位相關費用支出：</a:t>
            </a:r>
          </a:p>
        </p:txBody>
      </p:sp>
      <p:graphicFrame>
        <p:nvGraphicFramePr>
          <p:cNvPr id="25624" name="Group 24"/>
          <p:cNvGraphicFramePr>
            <a:graphicFrameLocks noGrp="1"/>
          </p:cNvGraphicFramePr>
          <p:nvPr/>
        </p:nvGraphicFramePr>
        <p:xfrm>
          <a:off x="1979613" y="2016125"/>
          <a:ext cx="6594475" cy="4037013"/>
        </p:xfrm>
        <a:graphic>
          <a:graphicData uri="http://schemas.openxmlformats.org/drawingml/2006/table">
            <a:tbl>
              <a:tblPr/>
              <a:tblGrid>
                <a:gridCol w="1112837"/>
                <a:gridCol w="1593850"/>
                <a:gridCol w="3887788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   費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1,911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③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細明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（床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學期）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綜合宿舍、女二舍及女一舍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102~104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年度平均約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1,248,466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度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床位數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學期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×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每度電費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3.5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4613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水費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764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④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細明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（床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學期）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每人每月用水量約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度（水利署統計資料）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× 4.5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個月（每學期）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×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每度水費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20.7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元（全校平均每度水費）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3462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電話費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⑤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細明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（床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學期）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綜合宿舍、女二舍及女一舍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102~104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年度平均電話費約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48,910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床位數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學期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8" name="AutoShape 24"/>
          <p:cNvSpPr>
            <a:spLocks noChangeArrowheads="1"/>
          </p:cNvSpPr>
          <p:nvPr/>
        </p:nvSpPr>
        <p:spPr bwMode="auto">
          <a:xfrm>
            <a:off x="1547813" y="539750"/>
            <a:ext cx="3384550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肆、</a:t>
            </a:r>
            <a:r>
              <a:rPr kumimoji="0" lang="zh-TW" altLang="en-US" b="0"/>
              <a:t> </a:t>
            </a: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基本造價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F6CFD5A-CFEE-43AE-9DC4-BE97CB8E4470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2A46B62F-E24D-4A1A-A2D9-D6530EE10A5C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908175" y="1317625"/>
            <a:ext cx="6624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>
                <a:solidFill>
                  <a:srgbClr val="0303DD"/>
                </a:solidFill>
                <a:ea typeface="標楷體" pitchFamily="65" charset="-120"/>
              </a:rPr>
              <a:t>二、現行各宿舍每床位相關費用支出：</a:t>
            </a:r>
          </a:p>
        </p:txBody>
      </p:sp>
      <p:graphicFrame>
        <p:nvGraphicFramePr>
          <p:cNvPr id="27699" name="Group 51"/>
          <p:cNvGraphicFramePr>
            <a:graphicFrameLocks noGrp="1"/>
          </p:cNvGraphicFramePr>
          <p:nvPr/>
        </p:nvGraphicFramePr>
        <p:xfrm>
          <a:off x="1979613" y="1966913"/>
          <a:ext cx="6411912" cy="4022725"/>
        </p:xfrm>
        <a:graphic>
          <a:graphicData uri="http://schemas.openxmlformats.org/drawingml/2006/table">
            <a:tbl>
              <a:tblPr/>
              <a:tblGrid>
                <a:gridCol w="1155700"/>
                <a:gridCol w="1563687"/>
                <a:gridCol w="3692525"/>
              </a:tblGrid>
              <a:tr h="1146175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暑期</a:t>
                      </a:r>
                    </a:p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清潔費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125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細明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（床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學期）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每間寢室每年收費約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元，平均每學期每人：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人房為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元，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人房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元，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人房為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165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貸款利息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2,170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⑦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細明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（床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學期）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銀行貸款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億元，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年攤還共須支付利息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2,863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7,006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元；平均每年利息約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1,431,850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每床每學期分擔：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1,431,850 ÷ 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學期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330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單床</a:t>
                      </a:r>
                    </a:p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基本租金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25,714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⑧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細明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（床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學期）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①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單床造價費＋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②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維護費 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③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電費 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④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水費 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⑤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電話費 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⑥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暑期清潔費 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⑦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利息分攤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27672" name="AutoShape 24"/>
          <p:cNvSpPr>
            <a:spLocks noChangeArrowheads="1"/>
          </p:cNvSpPr>
          <p:nvPr/>
        </p:nvSpPr>
        <p:spPr bwMode="auto">
          <a:xfrm>
            <a:off x="1547813" y="539750"/>
            <a:ext cx="3384550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肆、基本造價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8BD11E3-96C9-4AD6-A61E-24D02314774E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B8395DB-669C-4AC3-B675-670DB259EE85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1908175" y="1317625"/>
            <a:ext cx="69691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1813" indent="-531813"/>
            <a:r>
              <a:rPr kumimoji="0" lang="zh-TW" altLang="en-US" sz="2600">
                <a:solidFill>
                  <a:srgbClr val="0303DD"/>
                </a:solidFill>
                <a:ea typeface="標楷體" pitchFamily="65" charset="-120"/>
              </a:rPr>
              <a:t>三、各房型住宿費每學期、每床應收費基準 ：</a:t>
            </a:r>
          </a:p>
        </p:txBody>
      </p:sp>
      <p:graphicFrame>
        <p:nvGraphicFramePr>
          <p:cNvPr id="28700" name="Group 28"/>
          <p:cNvGraphicFramePr>
            <a:graphicFrameLocks noGrp="1"/>
          </p:cNvGraphicFramePr>
          <p:nvPr/>
        </p:nvGraphicFramePr>
        <p:xfrm>
          <a:off x="1979613" y="1993900"/>
          <a:ext cx="6337300" cy="3786188"/>
        </p:xfrm>
        <a:graphic>
          <a:graphicData uri="http://schemas.openxmlformats.org/drawingml/2006/table">
            <a:tbl>
              <a:tblPr/>
              <a:tblGrid>
                <a:gridCol w="1851025"/>
                <a:gridCol w="1204912"/>
                <a:gridCol w="3281363"/>
              </a:tblGrid>
              <a:tr h="1262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雙人房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M</a:t>
                      </a:r>
                      <a:r>
                        <a:rPr kumimoji="1" lang="en-US" altLang="zh-TW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25,714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M</a:t>
                      </a:r>
                      <a:r>
                        <a:rPr kumimoji="1" lang="en-US" altLang="zh-TW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45,724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⑧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單床基本租金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× 2 -【1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人次的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②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維護費 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③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電費＋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④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水費 ＋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⑤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電話費 ＋ 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</a:rPr>
                        <a:t>⑥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暑期清潔費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】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21.3 M</a:t>
                      </a:r>
                      <a:r>
                        <a:rPr kumimoji="1" lang="en-US" altLang="zh-TW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41,268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單人房租金（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M</a:t>
                      </a:r>
                      <a:r>
                        <a:rPr kumimoji="1" lang="en-US" altLang="zh-TW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63636"/>
                          </a:solidFill>
                          <a:effectLst/>
                          <a:latin typeface="標楷體" pitchFamily="65" charset="-120"/>
                          <a:ea typeface="細明體" pitchFamily="49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× 【21.3 M</a:t>
                      </a:r>
                      <a:r>
                        <a:rPr kumimoji="1" lang="en-US" altLang="zh-TW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／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M</a:t>
                      </a:r>
                      <a:r>
                        <a:rPr kumimoji="1" lang="en-US" altLang="zh-TW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】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AutoShape 28"/>
          <p:cNvSpPr>
            <a:spLocks noChangeArrowheads="1"/>
          </p:cNvSpPr>
          <p:nvPr/>
        </p:nvSpPr>
        <p:spPr bwMode="auto">
          <a:xfrm>
            <a:off x="1547813" y="539750"/>
            <a:ext cx="3384550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肆、基本造價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3C8412C-642F-46D6-AEBB-7F3F484DD389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797C9969-45D9-4B5D-8446-8D969C23086A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1908175" y="1282700"/>
            <a:ext cx="69691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31813" indent="-531813"/>
            <a:r>
              <a:rPr kumimoji="0" lang="zh-TW" altLang="en-US" sz="2600">
                <a:solidFill>
                  <a:srgbClr val="0303DD"/>
                </a:solidFill>
                <a:ea typeface="標楷體" pitchFamily="65" charset="-120"/>
              </a:rPr>
              <a:t>ㄧ、每學期、每床住宿費建議 ：</a:t>
            </a:r>
          </a:p>
        </p:txBody>
      </p:sp>
      <p:graphicFrame>
        <p:nvGraphicFramePr>
          <p:cNvPr id="29736" name="Group 40"/>
          <p:cNvGraphicFramePr>
            <a:graphicFrameLocks noGrp="1"/>
          </p:cNvGraphicFramePr>
          <p:nvPr/>
        </p:nvGraphicFramePr>
        <p:xfrm>
          <a:off x="1990725" y="1843088"/>
          <a:ext cx="6543675" cy="4106862"/>
        </p:xfrm>
        <a:graphic>
          <a:graphicData uri="http://schemas.openxmlformats.org/drawingml/2006/table">
            <a:tbl>
              <a:tblPr/>
              <a:tblGrid>
                <a:gridCol w="1574800"/>
                <a:gridCol w="1439863"/>
                <a:gridCol w="1439862"/>
                <a:gridCol w="2089150"/>
              </a:tblGrid>
              <a:tr h="8350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※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為減輕住宿生負擔，另參考學校周邊租屋費用及利於繳費作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   業，新建宿舍</a:t>
                      </a:r>
                      <a:r>
                        <a:rPr kumimoji="1" lang="zh-TW" alt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每學期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、 </a:t>
                      </a:r>
                      <a:r>
                        <a:rPr kumimoji="1" lang="zh-TW" alt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每床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住宿費建議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採取整數計算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微軟正黑體" pitchFamily="34" charset="-120"/>
                        </a:rPr>
                        <a:t>。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房型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建議收費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原每學期、每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床應收費基準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備考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雙人房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M</a:t>
                      </a:r>
                      <a:r>
                        <a:rPr kumimoji="1" lang="en-US" altLang="zh-TW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22,500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25,714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M</a:t>
                      </a:r>
                      <a:r>
                        <a:rPr kumimoji="1" lang="en-US" altLang="zh-TW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40,500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45,724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21.3 M</a:t>
                      </a:r>
                      <a:r>
                        <a:rPr kumimoji="1" lang="en-US" altLang="zh-TW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38,500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41,268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AutoShape 40"/>
          <p:cNvSpPr>
            <a:spLocks noChangeArrowheads="1"/>
          </p:cNvSpPr>
          <p:nvPr/>
        </p:nvSpPr>
        <p:spPr bwMode="auto">
          <a:xfrm>
            <a:off x="1547813" y="549275"/>
            <a:ext cx="4824412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伍、已核定收費標準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192871D-02F1-4389-8D49-90F571144893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B5226204-4924-41ED-B23D-111603C1CFA9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1908175" y="1266825"/>
            <a:ext cx="69691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31813" indent="-531813"/>
            <a:r>
              <a:rPr kumimoji="0" lang="zh-TW" altLang="en-US" sz="2600">
                <a:solidFill>
                  <a:srgbClr val="0303DD"/>
                </a:solidFill>
                <a:ea typeface="標楷體" pitchFamily="65" charset="-120"/>
              </a:rPr>
              <a:t>二、每學期、寒、暑宿收費 ：</a:t>
            </a:r>
          </a:p>
        </p:txBody>
      </p:sp>
      <p:graphicFrame>
        <p:nvGraphicFramePr>
          <p:cNvPr id="30771" name="Group 51"/>
          <p:cNvGraphicFramePr>
            <a:graphicFrameLocks noGrp="1"/>
          </p:cNvGraphicFramePr>
          <p:nvPr/>
        </p:nvGraphicFramePr>
        <p:xfrm>
          <a:off x="1979613" y="1844675"/>
          <a:ext cx="6273800" cy="4349750"/>
        </p:xfrm>
        <a:graphic>
          <a:graphicData uri="http://schemas.openxmlformats.org/drawingml/2006/table">
            <a:tbl>
              <a:tblPr/>
              <a:tblGrid>
                <a:gridCol w="2082800"/>
                <a:gridCol w="1397000"/>
                <a:gridCol w="1397000"/>
                <a:gridCol w="1397000"/>
              </a:tblGrid>
              <a:tr h="86995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房型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每學期</a:t>
                      </a:r>
                    </a:p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住宿費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暑宿費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寒宿費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雙人房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（每床）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M</a:t>
                      </a:r>
                      <a:r>
                        <a:rPr kumimoji="1" lang="en-US" altLang="zh-TW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22,500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11,250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3,350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M</a:t>
                      </a:r>
                      <a:r>
                        <a:rPr kumimoji="1" lang="en-US" altLang="zh-TW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40,500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20,250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6,050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21.3 M</a:t>
                      </a:r>
                      <a:r>
                        <a:rPr kumimoji="1" lang="en-US" altLang="zh-TW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38,500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19,250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6,750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804" name="Group 108"/>
          <p:cNvGraphicFramePr>
            <a:graphicFrameLocks noGrp="1"/>
          </p:cNvGraphicFramePr>
          <p:nvPr/>
        </p:nvGraphicFramePr>
        <p:xfrm>
          <a:off x="2051050" y="5483225"/>
          <a:ext cx="6192838" cy="579438"/>
        </p:xfrm>
        <a:graphic>
          <a:graphicData uri="http://schemas.openxmlformats.org/drawingml/2006/table">
            <a:tbl>
              <a:tblPr/>
              <a:tblGrid>
                <a:gridCol w="6192838"/>
              </a:tblGrid>
              <a:tr h="482600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64116"/>
                        </a:buClr>
                        <a:buSzTx/>
                        <a:buFont typeface="Wingdings" pitchFamily="2" charset="2"/>
                        <a:buChar char="u"/>
                        <a:tabLst>
                          <a:tab pos="942975" algn="l"/>
                        </a:tabLst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學生住宿中心依「學生住宿辦法」第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條第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項第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款適時依物價指數合理調整住宿費用。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2" name="AutoShape 42"/>
          <p:cNvSpPr>
            <a:spLocks noChangeArrowheads="1"/>
          </p:cNvSpPr>
          <p:nvPr/>
        </p:nvSpPr>
        <p:spPr bwMode="auto">
          <a:xfrm>
            <a:off x="1547813" y="549275"/>
            <a:ext cx="4752975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伍、已核定收費標準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3A477709-A282-4C0D-A835-5D8F1778777E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2F3E36F-73F5-4E18-8493-B3044E606401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1908175" y="1250950"/>
            <a:ext cx="69691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1813" indent="-531813"/>
            <a:endParaRPr kumimoji="0" lang="zh-TW" altLang="en-US" sz="2600">
              <a:solidFill>
                <a:srgbClr val="0303DD"/>
              </a:solidFill>
              <a:ea typeface="標楷體" pitchFamily="65" charset="-120"/>
            </a:endParaRPr>
          </a:p>
        </p:txBody>
      </p:sp>
      <p:graphicFrame>
        <p:nvGraphicFramePr>
          <p:cNvPr id="47208" name="Group 104"/>
          <p:cNvGraphicFramePr>
            <a:graphicFrameLocks noGrp="1"/>
          </p:cNvGraphicFramePr>
          <p:nvPr/>
        </p:nvGraphicFramePr>
        <p:xfrm>
          <a:off x="1692275" y="1844675"/>
          <a:ext cx="6908800" cy="1947863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  <a:gridCol w="1727200"/>
              </a:tblGrid>
              <a:tr h="436563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貸款額度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年利息總額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年本息合計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平均每年本息攤還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200,000,000</a:t>
                      </a: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28,637,006</a:t>
                      </a: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F64116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228,637,006</a:t>
                      </a: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11,431,850</a:t>
                      </a: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738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第一銀行貸款利率 </a:t>
                      </a:r>
                      <a:r>
                        <a:rPr kumimoji="1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1.195%</a:t>
                      </a: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（依郵局 </a:t>
                      </a:r>
                      <a:r>
                        <a:rPr kumimoji="1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 </a:t>
                      </a: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年期定存機動利率</a:t>
                      </a:r>
                      <a:r>
                        <a:rPr kumimoji="1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1.195%【</a:t>
                      </a: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含加碼</a:t>
                      </a:r>
                      <a:r>
                        <a:rPr kumimoji="1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0.1%】</a:t>
                      </a: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）估算。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上項每年平均本息攤還，並未將爾後貸款利率調升納入計算；</a:t>
                      </a: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如</a:t>
                      </a: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利率每調升半碼</a:t>
                      </a: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0.125%</a:t>
                      </a: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），</a:t>
                      </a: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則</a:t>
                      </a:r>
                      <a:r>
                        <a:rPr kumimoji="1" lang="en-US" altLang="zh-TW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年貸款期需多負擔約</a:t>
                      </a:r>
                      <a:r>
                        <a:rPr kumimoji="1" lang="en-US" altLang="zh-TW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萬元</a:t>
                      </a: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平均每年約</a:t>
                      </a:r>
                      <a:r>
                        <a:rPr kumimoji="1" lang="en-US" altLang="zh-TW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  <a:r>
                        <a:rPr kumimoji="1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萬元</a:t>
                      </a:r>
                      <a:r>
                        <a:rPr kumimoji="1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）。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817" name="AutoShape 25"/>
          <p:cNvSpPr>
            <a:spLocks noChangeArrowheads="1"/>
          </p:cNvSpPr>
          <p:nvPr/>
        </p:nvSpPr>
        <p:spPr bwMode="auto">
          <a:xfrm>
            <a:off x="1547813" y="549275"/>
            <a:ext cx="4464050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陸、每年營運收支</a:t>
            </a:r>
          </a:p>
        </p:txBody>
      </p:sp>
      <p:sp>
        <p:nvSpPr>
          <p:cNvPr id="31768" name="Rectangle 65"/>
          <p:cNvSpPr>
            <a:spLocks noChangeArrowheads="1"/>
          </p:cNvSpPr>
          <p:nvPr/>
        </p:nvSpPr>
        <p:spPr bwMode="auto">
          <a:xfrm>
            <a:off x="1617663" y="1393825"/>
            <a:ext cx="424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2000">
                <a:solidFill>
                  <a:srgbClr val="0303DD"/>
                </a:solidFill>
                <a:ea typeface="標楷體" pitchFamily="65" charset="-120"/>
              </a:rPr>
              <a:t>ㄧ</a:t>
            </a:r>
            <a:r>
              <a:rPr kumimoji="0" lang="zh-TW" altLang="en-US" sz="2000"/>
              <a:t>、</a:t>
            </a:r>
            <a:r>
              <a:rPr kumimoji="0" lang="zh-TW" altLang="en-US" sz="2000">
                <a:solidFill>
                  <a:srgbClr val="0303DD"/>
                </a:solidFill>
                <a:ea typeface="標楷體" pitchFamily="65" charset="-120"/>
              </a:rPr>
              <a:t>銀行貸款預估每年平均攤還本息</a:t>
            </a:r>
          </a:p>
        </p:txBody>
      </p:sp>
      <p:graphicFrame>
        <p:nvGraphicFramePr>
          <p:cNvPr id="47206" name="Group 102"/>
          <p:cNvGraphicFramePr>
            <a:graphicFrameLocks noGrp="1"/>
          </p:cNvGraphicFramePr>
          <p:nvPr/>
        </p:nvGraphicFramePr>
        <p:xfrm>
          <a:off x="1692275" y="4492625"/>
          <a:ext cx="6953250" cy="1846263"/>
        </p:xfrm>
        <a:graphic>
          <a:graphicData uri="http://schemas.openxmlformats.org/drawingml/2006/table">
            <a:tbl>
              <a:tblPr/>
              <a:tblGrid>
                <a:gridCol w="1738313"/>
                <a:gridCol w="1738312"/>
                <a:gridCol w="1738313"/>
                <a:gridCol w="1738312"/>
              </a:tblGrid>
              <a:tr h="5969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住宿費收入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營運支出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每年本息攤還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預估結餘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16,337,050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kumimoji="1" lang="zh-TW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100%</a:t>
                      </a: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滿住率</a:t>
                      </a:r>
                      <a:r>
                        <a:rPr kumimoji="1" lang="zh-TW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3,858,140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11,431,850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1,047,060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14,703,345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kumimoji="1" lang="zh-TW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90% </a:t>
                      </a:r>
                      <a:r>
                        <a:rPr kumimoji="1" lang="zh-TW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住宿率</a:t>
                      </a:r>
                      <a:r>
                        <a:rPr kumimoji="1" lang="zh-TW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3,858,140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11,431,850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586,645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64116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91" name="Rectangle 93"/>
          <p:cNvSpPr>
            <a:spLocks noChangeArrowheads="1"/>
          </p:cNvSpPr>
          <p:nvPr/>
        </p:nvSpPr>
        <p:spPr bwMode="auto">
          <a:xfrm>
            <a:off x="1616075" y="3992563"/>
            <a:ext cx="2611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60000"/>
              </a:lnSpc>
            </a:pPr>
            <a:r>
              <a:rPr kumimoji="0" lang="zh-TW" altLang="en-US" sz="2000">
                <a:solidFill>
                  <a:srgbClr val="0303DD"/>
                </a:solidFill>
                <a:ea typeface="標楷體" pitchFamily="65" charset="-120"/>
              </a:rPr>
              <a:t>二</a:t>
            </a:r>
            <a:r>
              <a:rPr kumimoji="0" lang="zh-TW" altLang="en-US" sz="2000">
                <a:solidFill>
                  <a:srgbClr val="0303DD"/>
                </a:solidFill>
              </a:rPr>
              <a:t>、</a:t>
            </a:r>
            <a:r>
              <a:rPr kumimoji="0" lang="zh-TW" altLang="en-US" sz="2000">
                <a:solidFill>
                  <a:srgbClr val="0303DD"/>
                </a:solidFill>
                <a:ea typeface="標楷體" pitchFamily="65" charset="-120"/>
              </a:rPr>
              <a:t>預估每年結餘：</a:t>
            </a:r>
            <a:r>
              <a:rPr kumimoji="0" lang="zh-TW" altLang="en-US" b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856B0682-519B-4F02-8A35-7F4346920CB7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F68A080-69AE-44A9-AE42-659E28FDE77A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2771" name="Rectangle 66"/>
          <p:cNvSpPr>
            <a:spLocks noChangeArrowheads="1"/>
          </p:cNvSpPr>
          <p:nvPr/>
        </p:nvSpPr>
        <p:spPr bwMode="auto">
          <a:xfrm>
            <a:off x="1692275" y="1341438"/>
            <a:ext cx="69643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>
              <a:lnSpc>
                <a:spcPct val="120000"/>
              </a:lnSpc>
              <a:buClr>
                <a:schemeClr val="tx1"/>
              </a:buClr>
              <a:buFontTx/>
              <a:buAutoNum type="ea1ChtPeriod"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比照女一舍僅收取冷氣費用，</a:t>
            </a:r>
            <a:r>
              <a:rPr kumimoji="0" lang="zh-TW" altLang="en-US" sz="20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每度以 </a:t>
            </a:r>
            <a:r>
              <a:rPr kumimoji="0" lang="en-US" altLang="zh-TW" sz="2000">
                <a:solidFill>
                  <a:srgbClr val="F64116"/>
                </a:solidFill>
                <a:latin typeface="標楷體" pitchFamily="65" charset="-120"/>
                <a:ea typeface="標楷體" pitchFamily="65" charset="-120"/>
              </a:rPr>
              <a:t>3.5</a:t>
            </a:r>
            <a:r>
              <a:rPr kumimoji="0" lang="zh-TW" altLang="en-US" sz="2000">
                <a:solidFill>
                  <a:srgbClr val="F64116"/>
                </a:solidFill>
                <a:latin typeface="標楷體" pitchFamily="65" charset="-120"/>
                <a:ea typeface="標楷體" pitchFamily="65" charset="-120"/>
              </a:rPr>
              <a:t>元</a:t>
            </a:r>
            <a:r>
              <a:rPr kumimoji="0" lang="zh-TW" altLang="en-US" sz="20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收費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，每學期（暑住）結束時結算，</a:t>
            </a:r>
            <a:r>
              <a:rPr kumimoji="0" lang="zh-TW" altLang="en-US" sz="20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超出基本度數之電費由各寢室室友平均分攤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457200" indent="-457200">
              <a:lnSpc>
                <a:spcPct val="120000"/>
              </a:lnSpc>
              <a:buClr>
                <a:schemeClr val="tx1"/>
              </a:buClr>
              <a:buFontTx/>
              <a:buAutoNum type="ea1ChtPeriod"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各寢室浴廁燈、天花板頂燈及冷氣均共用</a:t>
            </a:r>
            <a:r>
              <a:rPr kumimoji="0" lang="en-US" altLang="zh-TW" sz="2000">
                <a:latin typeface="標楷體" pitchFamily="65" charset="-120"/>
                <a:ea typeface="標楷體" pitchFamily="65" charset="-120"/>
              </a:rPr>
              <a:t>1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組 </a:t>
            </a:r>
            <a:r>
              <a:rPr kumimoji="0" lang="en-US" altLang="zh-TW" sz="2000">
                <a:latin typeface="標楷體" pitchFamily="65" charset="-120"/>
                <a:ea typeface="標楷體" pitchFamily="65" charset="-120"/>
              </a:rPr>
              <a:t>220V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獨立電表（</a:t>
            </a:r>
            <a:r>
              <a:rPr kumimoji="0" lang="zh-TW" altLang="en-US" sz="20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餘寢室各插座均為</a:t>
            </a:r>
            <a:r>
              <a:rPr kumimoji="0" lang="en-US" altLang="zh-TW" sz="20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110V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）；故冷氣用電度數應扣除浴廁燈、天花板頂燈使用度數，計算如下表：</a:t>
            </a:r>
          </a:p>
        </p:txBody>
      </p:sp>
      <p:graphicFrame>
        <p:nvGraphicFramePr>
          <p:cNvPr id="35894" name="Group 54"/>
          <p:cNvGraphicFramePr>
            <a:graphicFrameLocks noGrp="1"/>
          </p:cNvGraphicFramePr>
          <p:nvPr/>
        </p:nvGraphicFramePr>
        <p:xfrm>
          <a:off x="1908175" y="3784600"/>
          <a:ext cx="6630988" cy="2673350"/>
        </p:xfrm>
        <a:graphic>
          <a:graphicData uri="http://schemas.openxmlformats.org/drawingml/2006/table">
            <a:tbl>
              <a:tblPr/>
              <a:tblGrid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  <a:gridCol w="1208088"/>
              </a:tblGrid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項  目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每小時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瓦  數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每日平均使用時  數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每月平均天數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每月用電小計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每學期用  電</a:t>
                      </a: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(4.5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個月</a:t>
                      </a: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暑  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用  電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(2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個月</a:t>
                      </a: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備  註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浴室、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廁所燈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63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瓦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7.6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度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天花板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頂  燈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瓦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度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扣除上課、休息及睡眠平均每日計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小時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基 本 度 數 合 計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3DD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度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225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度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3DD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度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3DD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5890" name="AutoShape 50"/>
          <p:cNvSpPr>
            <a:spLocks noChangeArrowheads="1"/>
          </p:cNvSpPr>
          <p:nvPr/>
        </p:nvSpPr>
        <p:spPr bwMode="auto">
          <a:xfrm>
            <a:off x="1547813" y="549275"/>
            <a:ext cx="5400675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柒、寢室電費計算方式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EAE37D9-56B6-4A51-9D04-498BDE4BC5B8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FB128F9-F449-412A-AC96-0A3D31FF340D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5890" name="AutoShape 50"/>
          <p:cNvSpPr>
            <a:spLocks noChangeArrowheads="1"/>
          </p:cNvSpPr>
          <p:nvPr/>
        </p:nvSpPr>
        <p:spPr bwMode="auto">
          <a:xfrm>
            <a:off x="1547813" y="549275"/>
            <a:ext cx="5400675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捌、床位分配使用</a:t>
            </a:r>
          </a:p>
        </p:txBody>
      </p:sp>
      <p:graphicFrame>
        <p:nvGraphicFramePr>
          <p:cNvPr id="32873" name="Group 105"/>
          <p:cNvGraphicFramePr>
            <a:graphicFrameLocks noGrp="1"/>
          </p:cNvGraphicFramePr>
          <p:nvPr/>
        </p:nvGraphicFramePr>
        <p:xfrm>
          <a:off x="1619250" y="1412875"/>
          <a:ext cx="6921500" cy="5018088"/>
        </p:xfrm>
        <a:graphic>
          <a:graphicData uri="http://schemas.openxmlformats.org/drawingml/2006/table">
            <a:tbl>
              <a:tblPr/>
              <a:tblGrid>
                <a:gridCol w="528638"/>
                <a:gridCol w="530225"/>
                <a:gridCol w="533400"/>
                <a:gridCol w="531812"/>
                <a:gridCol w="531813"/>
                <a:gridCol w="533400"/>
                <a:gridCol w="530225"/>
                <a:gridCol w="534987"/>
                <a:gridCol w="530225"/>
                <a:gridCol w="531813"/>
                <a:gridCol w="533400"/>
                <a:gridCol w="533400"/>
                <a:gridCol w="538162"/>
              </a:tblGrid>
              <a:tr h="381000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各類房型現有床位數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25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房型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雙人房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小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可用床數合計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家庭房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無障礙房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總床位數合計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間數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床數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間數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床數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間數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床數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間數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床數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間數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床數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女生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92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184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192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每間</a:t>
                      </a:r>
                      <a:r>
                        <a:rPr kumimoji="1" lang="en-US" altLang="zh-TW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大床</a:t>
                      </a:r>
                      <a:endParaRPr kumimoji="1" lang="en-US" altLang="zh-TW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330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男生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116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124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7038">
                <a:tc gridSpan="7"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316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另案申請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0663">
                <a:tc gridSpan="13"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60375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學年各房型可釋放床位數（供舊生申請）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區分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現有床數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已 規 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使用床數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可釋放數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備     註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女生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F64116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192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78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114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研究所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女生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（含單人房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床）  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大學部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女生 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34</a:t>
                      </a:r>
                      <a:endParaRPr kumimoji="1" lang="en-US" altLang="zh-TW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男生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124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39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85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研究所男生 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60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（含人房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床） 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大學部</a:t>
                      </a:r>
                      <a:r>
                        <a:rPr kumimoji="1" lang="zh-TW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男生 </a:t>
                      </a:r>
                      <a:r>
                        <a:rPr kumimoji="1" lang="en-US" altLang="zh-TW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25</a:t>
                      </a:r>
                      <a:endParaRPr kumimoji="1" lang="en-US" altLang="zh-TW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合計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316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117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199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床位釋放比為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【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研究生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：大學部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3】</a:t>
                      </a:r>
                      <a:endParaRPr kumimoji="1" lang="en-US" altLang="zh-TW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C6A6FE96-9735-40AE-ABE9-63F55580AB1E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A318209-1873-4A6F-9759-A3FBE7DC8EDC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4819" name="Picture 51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628775"/>
            <a:ext cx="436245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1547813" y="549275"/>
            <a:ext cx="3384550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玖、</a:t>
            </a:r>
            <a:r>
              <a:rPr kumimoji="0" lang="zh-TW" altLang="zh-TW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問題解答</a:t>
            </a:r>
            <a:endParaRPr kumimoji="0" lang="zh-TW" altLang="en-US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4F836-76EB-4B32-923B-49C4E346937C}" type="slidenum">
              <a:rPr lang="zh-TW" altLang="en-US"/>
              <a:pPr>
                <a:defRPr/>
              </a:pPr>
              <a:t>2</a:t>
            </a:fld>
            <a:endParaRPr lang="zh-TW" altLang="en-US"/>
          </a:p>
        </p:txBody>
      </p:sp>
      <p:graphicFrame>
        <p:nvGraphicFramePr>
          <p:cNvPr id="17446" name="Group 38"/>
          <p:cNvGraphicFramePr>
            <a:graphicFrameLocks noGrp="1"/>
          </p:cNvGraphicFramePr>
          <p:nvPr/>
        </p:nvGraphicFramePr>
        <p:xfrm>
          <a:off x="1651000" y="1620838"/>
          <a:ext cx="7345363" cy="4500562"/>
        </p:xfrm>
        <a:graphic>
          <a:graphicData uri="http://schemas.openxmlformats.org/drawingml/2006/table">
            <a:tbl>
              <a:tblPr/>
              <a:tblGrid>
                <a:gridCol w="7345363"/>
              </a:tblGrid>
              <a:tr h="56515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ㄧ、建物：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(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ㄧ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 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地上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層：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樓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（公共空間）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          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樓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（藝大會館分館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微軟正黑體" pitchFamily="34" charset="-120"/>
                        </a:rPr>
                        <a:t>，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標楷體" pitchFamily="65" charset="-120"/>
                        </a:rPr>
                        <a:t>保管組管理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）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          3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～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樓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學生宿舍寢室區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Gill Sans MT" pitchFamily="34" charset="0"/>
                          <a:ea typeface="微軟正黑體" pitchFamily="34" charset="-120"/>
                        </a:rPr>
                        <a:t>，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可容納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277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床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）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二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 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地下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層：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230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個 機車停車位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二、工程經費：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新台幣</a:t>
                      </a: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億</a:t>
                      </a: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3,548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萬</a:t>
                      </a: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7,000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元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微軟正黑體" pitchFamily="34" charset="-120"/>
                        </a:rPr>
                        <a:t>。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(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ㄧ</a:t>
                      </a: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億元向銀行申貸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4116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年償還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）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微軟正黑體" pitchFamily="34" charset="-120"/>
                        </a:rPr>
                        <a:t>。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(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二</a:t>
                      </a: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 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3,548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萬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7,000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元由校務基金自行籌措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微軟正黑體" pitchFamily="34" charset="-120"/>
                        </a:rPr>
                        <a:t>。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1547813" y="476250"/>
            <a:ext cx="4824412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壹、建物及樓層規劃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2484438" y="2420938"/>
            <a:ext cx="4967287" cy="1512887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zh-TW" altLang="en-US" sz="72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散    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22DBB4A7-519F-47D3-9DAB-B10AC41FF13E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graphicFrame>
        <p:nvGraphicFramePr>
          <p:cNvPr id="31766" name="Group 22"/>
          <p:cNvGraphicFramePr>
            <a:graphicFrameLocks noGrp="1"/>
          </p:cNvGraphicFramePr>
          <p:nvPr/>
        </p:nvGraphicFramePr>
        <p:xfrm>
          <a:off x="1908175" y="1341438"/>
          <a:ext cx="6696075" cy="4967287"/>
        </p:xfrm>
        <a:graphic>
          <a:graphicData uri="http://schemas.openxmlformats.org/drawingml/2006/table">
            <a:tbl>
              <a:tblPr/>
              <a:tblGrid>
                <a:gridCol w="6696075"/>
              </a:tblGrid>
              <a:tr h="611188">
                <a:tc>
                  <a:txBody>
                    <a:bodyPr/>
                    <a:lstStyle/>
                    <a:p>
                      <a:pPr marL="476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三、宿舍位置圖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0">
                <a:tc>
                  <a:txBody>
                    <a:bodyPr/>
                    <a:lstStyle/>
                    <a:p>
                      <a:pPr marL="8255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Gill Sans MT" pitchFamily="34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44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9138" y="2063750"/>
            <a:ext cx="6513512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1547813" y="506413"/>
            <a:ext cx="4824412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壹、建物及樓層規劃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A32441C-7582-4B9C-BDD0-B126A5FB2A29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908175" y="1341438"/>
            <a:ext cx="61198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四</a:t>
            </a:r>
            <a:r>
              <a:rPr kumimoji="0" lang="en-US" altLang="en-US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kumimoji="0" lang="en-US" altLang="zh-TW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B1</a:t>
            </a:r>
            <a:r>
              <a:rPr kumimoji="0" lang="zh-TW" altLang="en-US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kumimoji="0" lang="en-US" altLang="zh-TW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1F </a:t>
            </a:r>
            <a:r>
              <a:rPr kumimoji="0" lang="zh-TW" altLang="en-US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停車場及公共空間</a:t>
            </a:r>
            <a:r>
              <a:rPr kumimoji="0" lang="zh-TW" altLang="en-US" sz="2800">
                <a:solidFill>
                  <a:srgbClr val="0303DD"/>
                </a:solidFill>
                <a:ea typeface="標楷體" pitchFamily="65" charset="-120"/>
              </a:rPr>
              <a:t>配置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1547813" y="506413"/>
            <a:ext cx="4824412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壹、建物及樓層規劃</a:t>
            </a:r>
          </a:p>
        </p:txBody>
      </p:sp>
      <p:pic>
        <p:nvPicPr>
          <p:cNvPr id="19460" name="Picture 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916113"/>
            <a:ext cx="6911975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61" name="Group 665"/>
          <p:cNvGrpSpPr>
            <a:grpSpLocks/>
          </p:cNvGrpSpPr>
          <p:nvPr/>
        </p:nvGrpSpPr>
        <p:grpSpPr bwMode="auto">
          <a:xfrm>
            <a:off x="5154613" y="3417888"/>
            <a:ext cx="647700" cy="812800"/>
            <a:chOff x="3403" y="3385"/>
            <a:chExt cx="408" cy="663"/>
          </a:xfrm>
        </p:grpSpPr>
        <p:sp>
          <p:nvSpPr>
            <p:cNvPr id="19462" name="Text Box 56"/>
            <p:cNvSpPr txBox="1">
              <a:spLocks noChangeArrowheads="1"/>
            </p:cNvSpPr>
            <p:nvPr/>
          </p:nvSpPr>
          <p:spPr bwMode="auto">
            <a:xfrm>
              <a:off x="3403" y="3749"/>
              <a:ext cx="408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大門</a:t>
              </a:r>
            </a:p>
          </p:txBody>
        </p:sp>
        <p:sp>
          <p:nvSpPr>
            <p:cNvPr id="19463" name="Freeform 55"/>
            <p:cNvSpPr>
              <a:spLocks/>
            </p:cNvSpPr>
            <p:nvPr/>
          </p:nvSpPr>
          <p:spPr bwMode="auto">
            <a:xfrm>
              <a:off x="3606" y="3385"/>
              <a:ext cx="2" cy="346"/>
            </a:xfrm>
            <a:custGeom>
              <a:avLst/>
              <a:gdLst>
                <a:gd name="T0" fmla="*/ 0 w 2"/>
                <a:gd name="T1" fmla="*/ 0 h 346"/>
                <a:gd name="T2" fmla="*/ 2147456512 w 2"/>
                <a:gd name="T3" fmla="*/ 2147456778 h 346"/>
                <a:gd name="T4" fmla="*/ 0 60000 65536"/>
                <a:gd name="T5" fmla="*/ 0 60000 65536"/>
                <a:gd name="T6" fmla="*/ 0 w 2"/>
                <a:gd name="T7" fmla="*/ 0 h 346"/>
                <a:gd name="T8" fmla="*/ 2 w 2"/>
                <a:gd name="T9" fmla="*/ 346 h 34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346">
                  <a:moveTo>
                    <a:pt x="0" y="0"/>
                  </a:moveTo>
                  <a:lnTo>
                    <a:pt x="2" y="346"/>
                  </a:ln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D46B35B-0840-4B3A-ADDE-7A87FAACAEDB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482" name="Rectangle 35"/>
          <p:cNvSpPr>
            <a:spLocks noChangeArrowheads="1"/>
          </p:cNvSpPr>
          <p:nvPr/>
        </p:nvSpPr>
        <p:spPr bwMode="auto">
          <a:xfrm>
            <a:off x="2143125" y="1462088"/>
            <a:ext cx="215900" cy="117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 sz="1800" b="0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627188" y="1268413"/>
            <a:ext cx="6442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五、</a:t>
            </a:r>
            <a:r>
              <a:rPr kumimoji="0" lang="en-US" altLang="zh-TW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3F</a:t>
            </a:r>
            <a:r>
              <a:rPr kumimoji="0" lang="zh-TW" altLang="en-US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kumimoji="0" lang="en-US" altLang="zh-TW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7F </a:t>
            </a:r>
            <a:r>
              <a:rPr kumimoji="0" lang="zh-TW" altLang="en-US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樓層配置</a:t>
            </a:r>
            <a:endParaRPr kumimoji="0" lang="en-US" altLang="zh-TW" sz="2800">
              <a:solidFill>
                <a:srgbClr val="0303DD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1547813" y="506413"/>
            <a:ext cx="4824412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壹、建物及樓層規劃</a:t>
            </a:r>
          </a:p>
        </p:txBody>
      </p:sp>
      <p:pic>
        <p:nvPicPr>
          <p:cNvPr id="20485" name="Picture 7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1650" y="1844675"/>
            <a:ext cx="6977063" cy="455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8C74498-CA6A-4B85-A1DF-72EF4109C810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72" name="投影片編號版面配置區 3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11F2775-505D-4548-89D2-C4E9E07AD773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1507" name="Rectangle 85"/>
          <p:cNvSpPr>
            <a:spLocks noChangeArrowheads="1"/>
          </p:cNvSpPr>
          <p:nvPr/>
        </p:nvSpPr>
        <p:spPr bwMode="auto">
          <a:xfrm>
            <a:off x="1935163" y="1258888"/>
            <a:ext cx="4494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>
                <a:solidFill>
                  <a:srgbClr val="0303DD"/>
                </a:solidFill>
                <a:latin typeface="標楷體" pitchFamily="65" charset="-120"/>
                <a:ea typeface="標楷體" pitchFamily="65" charset="-120"/>
              </a:rPr>
              <a:t>ㄧ、數量及分配：</a:t>
            </a:r>
          </a:p>
        </p:txBody>
      </p:sp>
      <p:graphicFrame>
        <p:nvGraphicFramePr>
          <p:cNvPr id="21609" name="Group 105"/>
          <p:cNvGraphicFramePr>
            <a:graphicFrameLocks noGrp="1"/>
          </p:cNvGraphicFramePr>
          <p:nvPr/>
        </p:nvGraphicFramePr>
        <p:xfrm>
          <a:off x="1979613" y="1844675"/>
          <a:ext cx="6480175" cy="4300538"/>
        </p:xfrm>
        <a:graphic>
          <a:graphicData uri="http://schemas.openxmlformats.org/drawingml/2006/table">
            <a:tbl>
              <a:tblPr/>
              <a:tblGrid>
                <a:gridCol w="1368425"/>
                <a:gridCol w="1022350"/>
                <a:gridCol w="1022350"/>
                <a:gridCol w="1022350"/>
                <a:gridCol w="1022350"/>
                <a:gridCol w="1022350"/>
              </a:tblGrid>
              <a:tr h="4778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房型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間數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床位數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男生床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女生床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面積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EC9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㎡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小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21.3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㎡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雙人房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264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104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㎡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小  計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145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3DD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277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3DD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109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168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無障礙房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㎡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緊急預備房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23.6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㎡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149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283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可實際住宿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149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間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283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微軟正黑體" pitchFamily="34" charset="-12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1589" name="AutoShape 85"/>
          <p:cNvSpPr>
            <a:spLocks noChangeArrowheads="1"/>
          </p:cNvSpPr>
          <p:nvPr/>
        </p:nvSpPr>
        <p:spPr bwMode="auto">
          <a:xfrm>
            <a:off x="1547813" y="530225"/>
            <a:ext cx="5976937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貳、寢室數量及內部配置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D567A-DE9A-4B59-9315-3FC301F3C207}" type="slidenum">
              <a:rPr lang="zh-TW" altLang="en-US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19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8DA23068-ECA8-411A-9CDD-AB00E9163FB5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1547813" y="530225"/>
            <a:ext cx="5976937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貳、寢室數量及內部配置</a:t>
            </a:r>
          </a:p>
        </p:txBody>
      </p:sp>
      <p:graphicFrame>
        <p:nvGraphicFramePr>
          <p:cNvPr id="22550" name="Group 22"/>
          <p:cNvGraphicFramePr>
            <a:graphicFrameLocks noGrp="1"/>
          </p:cNvGraphicFramePr>
          <p:nvPr/>
        </p:nvGraphicFramePr>
        <p:xfrm>
          <a:off x="1763713" y="1557338"/>
          <a:ext cx="6696075" cy="4103687"/>
        </p:xfrm>
        <a:graphic>
          <a:graphicData uri="http://schemas.openxmlformats.org/drawingml/2006/table">
            <a:tbl>
              <a:tblPr/>
              <a:tblGrid>
                <a:gridCol w="1314450"/>
                <a:gridCol w="5381625"/>
              </a:tblGrid>
              <a:tr h="758825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房型</a:t>
                      </a:r>
                      <a:endParaRPr kumimoji="1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傢 俱 配 置</a:t>
                      </a:r>
                      <a:endParaRPr kumimoji="1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DEC9"/>
                    </a:solidFill>
                  </a:tcPr>
                </a:tc>
              </a:tr>
              <a:tr h="1793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 人 房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雙 人 房</a:t>
                      </a:r>
                      <a:endParaRPr kumimoji="1" lang="zh-TW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64116"/>
                        </a:buClr>
                        <a:buSzTx/>
                        <a:buFont typeface="Wingdings" pitchFamily="2" charset="2"/>
                        <a:buChar char="u"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獨立浴廁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64116"/>
                        </a:buClr>
                        <a:buSzTx/>
                        <a:buFont typeface="Wingdings" pitchFamily="2" charset="2"/>
                        <a:buChar char="u"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單人床、衣櫃、書櫃、書桌、椅子各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組。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6411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（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視需要可以調整傢俱位置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1" lang="zh-TW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098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單人房</a:t>
                      </a: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小</a:t>
                      </a: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3DD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92075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無障礙房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64116"/>
                        </a:buClr>
                        <a:buSzTx/>
                        <a:buFont typeface="Wingdings" pitchFamily="2" charset="2"/>
                        <a:buChar char="u"/>
                        <a:tabLst>
                          <a:tab pos="338138" algn="l"/>
                        </a:tabLst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獨立浴廁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64116"/>
                        </a:buClr>
                        <a:buSzTx/>
                        <a:buFont typeface="Wingdings" pitchFamily="2" charset="2"/>
                        <a:buChar char="u"/>
                        <a:tabLst>
                          <a:tab pos="338138" algn="l"/>
                        </a:tabLst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單人床、衣櫃、書櫃、書桌、椅子各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組。</a:t>
                      </a:r>
                      <a:endParaRPr kumimoji="1" lang="zh-TW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303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FF057-CDD9-4AE2-BA3E-C63324FCE401}" type="slidenum">
              <a:rPr lang="zh-TW" altLang="en-US"/>
              <a:pPr>
                <a:defRPr/>
              </a:pPr>
              <a:t>8</a:t>
            </a:fld>
            <a:endParaRPr lang="zh-TW" altLang="en-US"/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80A8B5C6-089F-4E0D-812F-98AA35559D68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595" name="AutoShape 19"/>
          <p:cNvSpPr>
            <a:spLocks noChangeArrowheads="1"/>
          </p:cNvSpPr>
          <p:nvPr/>
        </p:nvSpPr>
        <p:spPr bwMode="auto">
          <a:xfrm>
            <a:off x="1476375" y="549275"/>
            <a:ext cx="4751388" cy="638175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叁、傢俱示意說明</a:t>
            </a:r>
          </a:p>
        </p:txBody>
      </p:sp>
      <p:sp>
        <p:nvSpPr>
          <p:cNvPr id="23556" name="Rectangle 19"/>
          <p:cNvSpPr>
            <a:spLocks noChangeArrowheads="1"/>
          </p:cNvSpPr>
          <p:nvPr/>
        </p:nvSpPr>
        <p:spPr bwMode="auto">
          <a:xfrm>
            <a:off x="1939925" y="3078163"/>
            <a:ext cx="6735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b="0">
                <a:solidFill>
                  <a:srgbClr val="0303DD"/>
                </a:solidFill>
                <a:ea typeface="標楷體" pitchFamily="65" charset="-120"/>
              </a:rPr>
              <a:t>力星實業股份有限公司</a:t>
            </a:r>
            <a:r>
              <a:rPr kumimoji="0" lang="zh-TW" altLang="en-US" b="0">
                <a:solidFill>
                  <a:srgbClr val="0303DD"/>
                </a:solidFill>
                <a:ea typeface="標楷體" pitchFamily="65" charset="-120"/>
              </a:rPr>
              <a:t>報告</a:t>
            </a:r>
            <a:endParaRPr kumimoji="0" lang="en-US" altLang="zh-TW" b="0">
              <a:solidFill>
                <a:srgbClr val="0303DD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C7FDE55-4BCC-4A6B-80B3-9EF2F4A656F3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5" name="投影片編號版面配置區 21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580ECA4-8D34-4CA1-BCFB-4B6BDFB30C6D}" type="slidenum">
              <a:rPr kumimoji="0" lang="zh-TW" altLang="en-US" sz="1200" b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kumimoji="0" lang="zh-TW" altLang="en-US" sz="1200" b="0">
              <a:solidFill>
                <a:schemeClr val="bg2">
                  <a:shade val="50000"/>
                  <a:satMod val="20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579" name="Rectangle 135"/>
          <p:cNvSpPr>
            <a:spLocks noChangeArrowheads="1"/>
          </p:cNvSpPr>
          <p:nvPr/>
        </p:nvSpPr>
        <p:spPr bwMode="auto">
          <a:xfrm>
            <a:off x="2028825" y="1319213"/>
            <a:ext cx="1962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2800">
                <a:solidFill>
                  <a:srgbClr val="0303DD"/>
                </a:solidFill>
                <a:ea typeface="標楷體" pitchFamily="65" charset="-120"/>
              </a:rPr>
              <a:t>ㄧ、造價：</a:t>
            </a:r>
          </a:p>
        </p:txBody>
      </p:sp>
      <p:graphicFrame>
        <p:nvGraphicFramePr>
          <p:cNvPr id="24596" name="Group 20"/>
          <p:cNvGraphicFramePr>
            <a:graphicFrameLocks noGrp="1"/>
          </p:cNvGraphicFramePr>
          <p:nvPr/>
        </p:nvGraphicFramePr>
        <p:xfrm>
          <a:off x="2268538" y="2033588"/>
          <a:ext cx="5981700" cy="3771900"/>
        </p:xfrm>
        <a:graphic>
          <a:graphicData uri="http://schemas.openxmlformats.org/drawingml/2006/table">
            <a:tbl>
              <a:tblPr/>
              <a:tblGrid>
                <a:gridCol w="2109787"/>
                <a:gridCol w="3871913"/>
              </a:tblGrid>
              <a:tr h="125730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工程總造價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億</a:t>
                      </a: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3,548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7,000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300"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單床平均造價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35,680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57300">
                <a:tc gridSpan="2">
                  <a:txBody>
                    <a:bodyPr/>
                    <a:lstStyle/>
                    <a:p>
                      <a:pPr marL="8255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宿舍造價 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235,487,000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 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20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年（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3DD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配合銀行貸款年限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÷ 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床位總數 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330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床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595" name="AutoShape 19"/>
          <p:cNvSpPr>
            <a:spLocks noChangeArrowheads="1"/>
          </p:cNvSpPr>
          <p:nvPr/>
        </p:nvSpPr>
        <p:spPr bwMode="auto">
          <a:xfrm>
            <a:off x="1547813" y="539750"/>
            <a:ext cx="3384550" cy="6477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kumimoji="0" lang="zh-TW" altLang="en-US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肆、基本造價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3303</TotalTime>
  <Words>1919</Words>
  <Application>Microsoft Office PowerPoint</Application>
  <PresentationFormat>如螢幕大小 (4:3)</PresentationFormat>
  <Paragraphs>365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簡報設計範本</vt:lpstr>
      </vt:variant>
      <vt:variant>
        <vt:i4>7</vt:i4>
      </vt:variant>
      <vt:variant>
        <vt:lpstr>投影片標題</vt:lpstr>
      </vt:variant>
      <vt:variant>
        <vt:i4>20</vt:i4>
      </vt:variant>
    </vt:vector>
  </HeadingPairs>
  <TitlesOfParts>
    <vt:vector size="38" baseType="lpstr">
      <vt:lpstr>Arial</vt:lpstr>
      <vt:lpstr>新細明體</vt:lpstr>
      <vt:lpstr>Gill Sans MT</vt:lpstr>
      <vt:lpstr>微軟正黑體</vt:lpstr>
      <vt:lpstr>Wingdings 2</vt:lpstr>
      <vt:lpstr>Verdana</vt:lpstr>
      <vt:lpstr>Calibri</vt:lpstr>
      <vt:lpstr>標楷體</vt:lpstr>
      <vt:lpstr>Times New Roman</vt:lpstr>
      <vt:lpstr>Wingdings</vt:lpstr>
      <vt:lpstr>細明體</vt:lpstr>
      <vt:lpstr>夏至</vt:lpstr>
      <vt:lpstr>夏至</vt:lpstr>
      <vt:lpstr>夏至</vt:lpstr>
      <vt:lpstr>夏至</vt:lpstr>
      <vt:lpstr>夏至</vt:lpstr>
      <vt:lpstr>夏至</vt:lpstr>
      <vt:lpstr>夏至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『研究生宿舍新建工程』 預訂寢室配置及收費標準說明 </dc:title>
  <dc:creator>chien</dc:creator>
  <cp:lastModifiedBy>evelina</cp:lastModifiedBy>
  <cp:revision>140</cp:revision>
  <dcterms:created xsi:type="dcterms:W3CDTF">2015-10-12T02:43:19Z</dcterms:created>
  <dcterms:modified xsi:type="dcterms:W3CDTF">2017-08-03T01:08:03Z</dcterms:modified>
</cp:coreProperties>
</file>