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Garamond" panose="020204040303010108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sjsyase/K22/a81N7q8M0QtZi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52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bf72249c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bf72249c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67f6c73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c67f6c73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5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25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25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5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5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7" name="Google Shape;27;p25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標題)">
  <p:cSld name="全景圖片 (含標題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8" name="Google Shape;98;p3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" name="Google Shape;106;p3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36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3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p3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38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3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2" name="Google Shape;132;p3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9" name="Google Shape;139;p4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1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1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46" name="Google Shape;146;p41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2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1" name="Google Shape;41;p27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59" name="Google Shape;59;p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5" name="Google Shape;65;p3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77" name="Google Shape;77;p32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4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24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2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24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24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tnua.edu.tw/student/activity/c3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.tnua.edu.tw/upload/files/112%20borrowing%20rules(1)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2469292" y="1994699"/>
            <a:ext cx="7253416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zh-TW" b="1"/>
              <a:t>112-2學期社團幹部大會</a:t>
            </a:r>
            <a:endParaRPr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6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zh-TW" b="1"/>
              <a:t>報告單位：學生事務處　課外活動指導組</a:t>
            </a:r>
            <a:endParaRPr/>
          </a:p>
        </p:txBody>
      </p:sp>
      <p:sp>
        <p:nvSpPr>
          <p:cNvPr id="153" name="Google Shape;153;p1"/>
          <p:cNvSpPr txBox="1"/>
          <p:nvPr/>
        </p:nvSpPr>
        <p:spPr>
          <a:xfrm>
            <a:off x="2692398" y="1849395"/>
            <a:ext cx="6815669" cy="57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zh-TW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國立臺北藝術大學</a:t>
            </a:r>
            <a:endParaRPr/>
          </a:p>
        </p:txBody>
      </p:sp>
      <p:sp>
        <p:nvSpPr>
          <p:cNvPr id="154" name="Google Shape;154;p1"/>
          <p:cNvSpPr txBox="1"/>
          <p:nvPr/>
        </p:nvSpPr>
        <p:spPr>
          <a:xfrm>
            <a:off x="2688165" y="4878145"/>
            <a:ext cx="6815669" cy="6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zh-TW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113年 03月 11日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/>
          <p:nvPr/>
        </p:nvSpPr>
        <p:spPr>
          <a:xfrm>
            <a:off x="1198605" y="1795849"/>
            <a:ext cx="9745363" cy="98854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1" name="Google Shape;21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9211" y="651775"/>
            <a:ext cx="3922927" cy="55475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2363" y="651775"/>
            <a:ext cx="3916101" cy="553794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3" name="Google Shape;213;p10"/>
          <p:cNvSpPr/>
          <p:nvPr/>
        </p:nvSpPr>
        <p:spPr>
          <a:xfrm>
            <a:off x="6536724" y="4555524"/>
            <a:ext cx="2702011" cy="827903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/>
          <p:nvPr/>
        </p:nvSpPr>
        <p:spPr>
          <a:xfrm>
            <a:off x="1202723" y="1783492"/>
            <a:ext cx="9881287" cy="98854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9" name="Google Shape;219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69385" y="659357"/>
            <a:ext cx="3919524" cy="554278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9953" y="659357"/>
            <a:ext cx="3919525" cy="554278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 b="1"/>
              <a:t>補助項目及金額標準(113年版)</a:t>
            </a:r>
            <a:endParaRPr b="1"/>
          </a:p>
        </p:txBody>
      </p:sp>
      <p:sp>
        <p:nvSpPr>
          <p:cNvPr id="232" name="Google Shape;232;p13"/>
          <p:cNvSpPr txBox="1">
            <a:spLocks noGrp="1"/>
          </p:cNvSpPr>
          <p:nvPr>
            <p:ph type="body" idx="1"/>
          </p:nvPr>
        </p:nvSpPr>
        <p:spPr>
          <a:xfrm>
            <a:off x="1295402" y="2695477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72605" algn="just">
              <a:spcBef>
                <a:spcPts val="0"/>
              </a:spcBef>
              <a:buSzPct val="115000"/>
            </a:pPr>
            <a:r>
              <a:rPr lang="zh-TW" altLang="zh-TW" sz="2000" b="1" dirty="0"/>
              <a:t>社團活動類：</a:t>
            </a:r>
            <a:r>
              <a:rPr lang="zh-TW" altLang="en-US" sz="1800" dirty="0"/>
              <a:t>各系所學會及社團申請總補助金額，</a:t>
            </a:r>
            <a:r>
              <a:rPr lang="zh-TW" altLang="en-US" sz="1800" b="1" dirty="0"/>
              <a:t>每年度</a:t>
            </a:r>
            <a:r>
              <a:rPr lang="zh-TW" altLang="en-US" sz="1800" dirty="0"/>
              <a:t>（</a:t>
            </a:r>
            <a:r>
              <a:rPr lang="en-US" altLang="zh-TW" sz="1800" dirty="0"/>
              <a:t>1〜12</a:t>
            </a:r>
            <a:r>
              <a:rPr lang="zh-TW" altLang="en-US" sz="1800" dirty="0"/>
              <a:t>月）以</a:t>
            </a:r>
            <a:r>
              <a:rPr lang="zh-TW" altLang="en-US" sz="1800" b="1" dirty="0"/>
              <a:t>新臺幣</a:t>
            </a:r>
            <a:r>
              <a:rPr lang="en-US" altLang="zh-TW" sz="1800" b="1" dirty="0"/>
              <a:t>10,000</a:t>
            </a:r>
            <a:r>
              <a:rPr lang="zh-TW" altLang="en-US" sz="1800" b="1" dirty="0"/>
              <a:t>元</a:t>
            </a:r>
            <a:r>
              <a:rPr lang="zh-TW" altLang="en-US" sz="1800" dirty="0"/>
              <a:t>為上限（新成立社團則將以實際成立月份按比例遞減金額）。</a:t>
            </a:r>
            <a:endParaRPr lang="en-US" altLang="zh-TW" sz="1800" dirty="0"/>
          </a:p>
          <a:p>
            <a:pPr marL="13145" lvl="0" indent="0">
              <a:spcBef>
                <a:spcPts val="0"/>
              </a:spcBef>
              <a:buSzPct val="115000"/>
              <a:buNone/>
            </a:pPr>
            <a:endParaRPr lang="en-US" altLang="zh-TW" sz="900" b="1" dirty="0"/>
          </a:p>
          <a:p>
            <a:pPr lvl="0" indent="-457200" algn="just">
              <a:spcBef>
                <a:spcPts val="936"/>
              </a:spcBef>
              <a:buSzPct val="115000"/>
              <a:buFont typeface="+mj-lt"/>
              <a:buAutoNum type="arabicPeriod"/>
            </a:pPr>
            <a:r>
              <a:rPr lang="zh-TW" altLang="en-US" sz="1800" b="1" dirty="0"/>
              <a:t>符合社團宗旨之活動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包含迎新、送舊</a:t>
            </a:r>
            <a:r>
              <a:rPr lang="en-US" altLang="zh-TW" sz="1800" b="1" dirty="0"/>
              <a:t>)</a:t>
            </a:r>
            <a:r>
              <a:rPr lang="zh-TW" altLang="en-US" sz="1800" dirty="0"/>
              <a:t>：補助以新臺幣</a:t>
            </a:r>
            <a:r>
              <a:rPr lang="en-US" altLang="zh-TW" sz="1800" dirty="0"/>
              <a:t>2,000</a:t>
            </a:r>
            <a:r>
              <a:rPr lang="zh-TW" altLang="en-US" sz="1800" dirty="0"/>
              <a:t>元為上限（系所學會以新臺幣</a:t>
            </a:r>
            <a:r>
              <a:rPr lang="en-US" altLang="zh-TW" sz="1800" dirty="0"/>
              <a:t>3,000</a:t>
            </a:r>
            <a:r>
              <a:rPr lang="zh-TW" altLang="en-US" sz="1800" dirty="0"/>
              <a:t>元為上限），每年度以四次為原則。</a:t>
            </a:r>
            <a:endParaRPr lang="en-US" altLang="zh-TW" sz="1800" dirty="0"/>
          </a:p>
          <a:p>
            <a:pPr lvl="0" indent="-457200" algn="just">
              <a:spcBef>
                <a:spcPts val="936"/>
              </a:spcBef>
              <a:buSzPct val="115000"/>
              <a:buFont typeface="+mj-lt"/>
              <a:buAutoNum type="arabicPeriod"/>
            </a:pPr>
            <a:r>
              <a:rPr lang="zh-TW" altLang="en-US" sz="1800" b="1" dirty="0"/>
              <a:t>學術性出版物</a:t>
            </a:r>
            <a:r>
              <a:rPr lang="zh-TW" altLang="en-US" sz="1800" dirty="0"/>
              <a:t>：每年以 </a:t>
            </a:r>
            <a:r>
              <a:rPr lang="en-US" altLang="zh-TW" sz="1800" dirty="0"/>
              <a:t>5,000 </a:t>
            </a:r>
            <a:r>
              <a:rPr lang="zh-TW" altLang="en-US" sz="1800" dirty="0"/>
              <a:t>元為上限。</a:t>
            </a:r>
            <a:endParaRPr lang="en-US" altLang="zh-TW" sz="1800" dirty="0"/>
          </a:p>
          <a:p>
            <a:pPr lvl="0" indent="-457200" algn="just">
              <a:spcBef>
                <a:spcPts val="936"/>
              </a:spcBef>
              <a:buSzPct val="115000"/>
              <a:buFont typeface="+mj-lt"/>
              <a:buAutoNum type="arabicPeriod"/>
            </a:pPr>
            <a:r>
              <a:rPr lang="zh-TW" altLang="en-US" sz="1800" b="1" dirty="0"/>
              <a:t>大型活動</a:t>
            </a:r>
            <a:r>
              <a:rPr lang="zh-TW" altLang="en-US" sz="1800" dirty="0"/>
              <a:t>：跨校活動每年度補助以新臺幣</a:t>
            </a:r>
            <a:r>
              <a:rPr lang="en-US" altLang="zh-TW" sz="1800" dirty="0"/>
              <a:t>8,000</a:t>
            </a:r>
            <a:r>
              <a:rPr lang="zh-TW" altLang="en-US" sz="1800" dirty="0"/>
              <a:t>元為上限；全校性及跨院系所活動每年度補助以新臺幣</a:t>
            </a:r>
            <a:r>
              <a:rPr lang="en-US" altLang="zh-TW" sz="1800" dirty="0"/>
              <a:t>4,000</a:t>
            </a:r>
            <a:r>
              <a:rPr lang="zh-TW" altLang="en-US" sz="1800" dirty="0"/>
              <a:t>元為上限。</a:t>
            </a:r>
            <a:endParaRPr lang="en-US" altLang="zh-TW" sz="1800" dirty="0"/>
          </a:p>
          <a:p>
            <a:pPr lvl="0" indent="-457200" algn="just">
              <a:spcBef>
                <a:spcPts val="936"/>
              </a:spcBef>
              <a:buSzPct val="115000"/>
              <a:buFont typeface="+mj-lt"/>
              <a:buAutoNum type="arabicPeriod"/>
            </a:pPr>
            <a:r>
              <a:rPr lang="zh-TW" altLang="en-US" sz="1800" b="1" dirty="0"/>
              <a:t>社團指導費</a:t>
            </a:r>
            <a:r>
              <a:rPr lang="zh-TW" altLang="en-US" sz="1800" dirty="0"/>
              <a:t>：請依照「講座鐘點費支給表」辦理。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28564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 b="1"/>
              <a:t>補助項目及金額標準(113年版)</a:t>
            </a:r>
            <a:endParaRPr b="1"/>
          </a:p>
        </p:txBody>
      </p:sp>
      <p:sp>
        <p:nvSpPr>
          <p:cNvPr id="232" name="Google Shape;232;p13"/>
          <p:cNvSpPr txBox="1">
            <a:spLocks noGrp="1"/>
          </p:cNvSpPr>
          <p:nvPr>
            <p:ph type="body" idx="1"/>
          </p:nvPr>
        </p:nvSpPr>
        <p:spPr>
          <a:xfrm>
            <a:off x="1295402" y="2777066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72605" algn="just">
              <a:lnSpc>
                <a:spcPct val="150000"/>
              </a:lnSpc>
              <a:spcBef>
                <a:spcPts val="0"/>
              </a:spcBef>
              <a:buSzPct val="115000"/>
            </a:pPr>
            <a:r>
              <a:rPr lang="zh-TW" altLang="en-US" sz="2000" b="1" dirty="0"/>
              <a:t>其他：</a:t>
            </a:r>
            <a:r>
              <a:rPr lang="zh-TW" altLang="en-US" sz="1800" dirty="0"/>
              <a:t>代表本校參加校外活動或社團評鑑得以專案申請補助，可不視為社團申請總補助金額；需檢附計劃書及經費預算明細表，視情況酌予補助。 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Garamond"/>
              <a:buNone/>
            </a:pPr>
            <a:r>
              <a:rPr lang="zh-TW" sz="6600" b="1"/>
              <a:t>結案相關</a:t>
            </a:r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zh-TW" sz="2800" b="1" dirty="0"/>
              <a:t>活動結束後</a:t>
            </a:r>
            <a:r>
              <a:rPr lang="zh-TW" sz="4800" b="1" u="sng" dirty="0">
                <a:solidFill>
                  <a:srgbClr val="FF0000"/>
                </a:solidFill>
              </a:rPr>
              <a:t>15天</a:t>
            </a:r>
            <a:r>
              <a:rPr lang="zh-TW" sz="3200" b="1" dirty="0">
                <a:solidFill>
                  <a:srgbClr val="FF0000"/>
                </a:solidFill>
              </a:rPr>
              <a:t>內</a:t>
            </a:r>
            <a:r>
              <a:rPr lang="zh-TW" sz="3200" b="1" dirty="0">
                <a:solidFill>
                  <a:schemeClr val="dk1"/>
                </a:solidFill>
              </a:rPr>
              <a:t>(不含例假日)</a:t>
            </a:r>
            <a:r>
              <a:rPr lang="zh-TW" sz="2800" b="1" dirty="0"/>
              <a:t>，持</a:t>
            </a:r>
            <a:r>
              <a:rPr lang="zh-TW" sz="2000" b="1" dirty="0"/>
              <a:t>：</a:t>
            </a:r>
            <a:endParaRPr b="1" dirty="0"/>
          </a:p>
          <a:p>
            <a:pPr marL="342900" lvl="0" indent="-316611" algn="l" rtl="0">
              <a:lnSpc>
                <a:spcPct val="150000"/>
              </a:lnSpc>
              <a:spcBef>
                <a:spcPts val="1044"/>
              </a:spcBef>
              <a:spcAft>
                <a:spcPts val="0"/>
              </a:spcAft>
              <a:buSzPct val="115000"/>
              <a:buFont typeface="Garamond"/>
              <a:buAutoNum type="arabicPeriod"/>
            </a:pPr>
            <a:r>
              <a:rPr lang="zh-TW" dirty="0"/>
              <a:t>原始支出憑證（發票、收據等）。</a:t>
            </a:r>
            <a:endParaRPr dirty="0"/>
          </a:p>
          <a:p>
            <a:pPr marL="342900" lvl="0" indent="-316611" algn="l" rtl="0">
              <a:lnSpc>
                <a:spcPct val="150000"/>
              </a:lnSpc>
              <a:spcBef>
                <a:spcPts val="1044"/>
              </a:spcBef>
              <a:spcAft>
                <a:spcPts val="0"/>
              </a:spcAft>
              <a:buSzPct val="115000"/>
              <a:buFont typeface="Garamond"/>
              <a:buAutoNum type="arabicPeriod"/>
            </a:pPr>
            <a:r>
              <a:rPr lang="zh-TW" dirty="0"/>
              <a:t>活動成果表（出版品請檢附出版物）。</a:t>
            </a:r>
            <a:endParaRPr dirty="0"/>
          </a:p>
          <a:p>
            <a:pPr marL="342900" lvl="0" indent="-316611" algn="l" rtl="0">
              <a:lnSpc>
                <a:spcPct val="150000"/>
              </a:lnSpc>
              <a:spcBef>
                <a:spcPts val="1044"/>
              </a:spcBef>
              <a:spcAft>
                <a:spcPts val="0"/>
              </a:spcAft>
              <a:buSzPct val="115000"/>
              <a:buFont typeface="Garamond"/>
              <a:buAutoNum type="arabicPeriod"/>
            </a:pPr>
            <a:r>
              <a:rPr lang="zh-TW" dirty="0"/>
              <a:t>活動照片電子檔 4 張（可附件在成果表裡面）。</a:t>
            </a:r>
            <a:endParaRPr dirty="0"/>
          </a:p>
          <a:p>
            <a:pPr marL="342900" lvl="0" indent="-316611" algn="l" rtl="0">
              <a:lnSpc>
                <a:spcPct val="150000"/>
              </a:lnSpc>
              <a:spcBef>
                <a:spcPts val="1044"/>
              </a:spcBef>
              <a:spcAft>
                <a:spcPts val="0"/>
              </a:spcAft>
              <a:buSzPct val="115000"/>
              <a:buFont typeface="Garamond"/>
              <a:buAutoNum type="arabicPeriod"/>
            </a:pPr>
            <a:r>
              <a:rPr lang="zh-TW" dirty="0"/>
              <a:t>簽到表辦理核銷。</a:t>
            </a:r>
            <a:endParaRPr dirty="0"/>
          </a:p>
          <a:p>
            <a:pPr marL="285750" lvl="0" indent="-123634" algn="l" rtl="0">
              <a:spcBef>
                <a:spcPts val="1044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 b="1"/>
              <a:t>社團活動經費請購注意事項</a:t>
            </a:r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4767648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zh-TW" sz="3200" b="1" dirty="0"/>
              <a:t>統一發票</a:t>
            </a:r>
            <a:endParaRPr sz="3200" b="1" dirty="0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zh-TW" sz="3200" b="1" dirty="0"/>
              <a:t>收據</a:t>
            </a:r>
            <a:endParaRPr sz="3200" b="1" dirty="0"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zh-TW" sz="2800" dirty="0"/>
              <a:t>免統一發票收據</a:t>
            </a:r>
            <a:endParaRPr sz="2800" dirty="0"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zh-TW" sz="2800" dirty="0"/>
              <a:t>二聯式統一收據</a:t>
            </a:r>
            <a:r>
              <a:rPr lang="zh-TW" sz="2400" dirty="0"/>
              <a:t>（一張）</a:t>
            </a:r>
            <a:endParaRPr sz="2800" dirty="0"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zh-TW" sz="2800" dirty="0"/>
              <a:t>三聯式統一收據</a:t>
            </a:r>
            <a:r>
              <a:rPr lang="zh-TW" sz="2400" dirty="0"/>
              <a:t>（兩張）</a:t>
            </a:r>
            <a:endParaRPr sz="2800" dirty="0"/>
          </a:p>
          <a:p>
            <a:pPr marL="285750" lvl="0" indent="-22859" algn="l" rtl="0">
              <a:spcBef>
                <a:spcPts val="1320"/>
              </a:spcBef>
              <a:spcAft>
                <a:spcPts val="0"/>
              </a:spcAft>
              <a:buSzPts val="4140"/>
              <a:buNone/>
            </a:pPr>
            <a:endParaRPr sz="3600" dirty="0"/>
          </a:p>
        </p:txBody>
      </p:sp>
      <p:sp>
        <p:nvSpPr>
          <p:cNvPr id="245" name="Google Shape;245;p15"/>
          <p:cNvSpPr txBox="1"/>
          <p:nvPr/>
        </p:nvSpPr>
        <p:spPr>
          <a:xfrm>
            <a:off x="6131012" y="2511624"/>
            <a:ext cx="4380469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5000"/>
              <a:buFont typeface="Arial"/>
              <a:buChar char="•"/>
            </a:pPr>
            <a:r>
              <a:rPr lang="zh-TW"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除二聯式收據外、皆須填寫學校統編</a:t>
            </a:r>
            <a:r>
              <a:rPr lang="zh-TW" sz="2400" b="1" u="sng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99335422</a:t>
            </a:r>
            <a:endParaRPr/>
          </a:p>
          <a:p>
            <a:pPr marL="0" marR="0" lvl="0" indent="0" algn="l" rtl="0">
              <a:spcBef>
                <a:spcPts val="1044"/>
              </a:spcBef>
              <a:spcAft>
                <a:spcPts val="0"/>
              </a:spcAft>
              <a:buClr>
                <a:schemeClr val="accent4"/>
              </a:buClr>
              <a:buSzPct val="115000"/>
              <a:buFont typeface="Arial"/>
              <a:buNone/>
            </a:pPr>
            <a:endParaRPr sz="2400" b="1" u="sng" cap="non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chemeClr val="accent4"/>
              </a:buClr>
              <a:buSzPct val="115000"/>
              <a:buFont typeface="Arial"/>
              <a:buChar char="•"/>
            </a:pPr>
            <a:r>
              <a:rPr lang="zh-TW"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發票皆須填寫以下買受人:</a:t>
            </a:r>
            <a:br>
              <a:rPr lang="zh-TW" sz="2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zh-TW" sz="2000" b="1" u="sng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國立臺北藝術大學</a:t>
            </a:r>
            <a:endParaRPr sz="2000" b="1" u="sng" cap="non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970"/>
              </a:spcBef>
              <a:spcAft>
                <a:spcPts val="0"/>
              </a:spcAft>
              <a:buClr>
                <a:schemeClr val="accent4"/>
              </a:buClr>
              <a:buSzPct val="115000"/>
              <a:buFont typeface="Arial"/>
              <a:buNone/>
            </a:pPr>
            <a:endParaRPr sz="2000" b="1" u="sng" cap="non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970"/>
              </a:spcBef>
              <a:spcAft>
                <a:spcPts val="0"/>
              </a:spcAft>
              <a:buClr>
                <a:schemeClr val="accent4"/>
              </a:buClr>
              <a:buSzPct val="115000"/>
              <a:buFont typeface="Arial"/>
              <a:buChar char="•"/>
            </a:pPr>
            <a:r>
              <a:rPr lang="zh-TW" sz="20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發票＆收據皆需要填寫品項、單價、數量及總價。（老闆沒寫時，就請社團後填寫）</a:t>
            </a:r>
            <a:endParaRPr sz="2000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96615" algn="l" rtl="0">
              <a:spcBef>
                <a:spcPts val="1118"/>
              </a:spcBef>
              <a:spcAft>
                <a:spcPts val="0"/>
              </a:spcAft>
              <a:buClr>
                <a:schemeClr val="accent4"/>
              </a:buClr>
              <a:buSzPct val="115000"/>
              <a:buFont typeface="Arial"/>
              <a:buNone/>
            </a:pPr>
            <a:endParaRPr sz="2800" u="sng" cap="non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免統一發票收據：印章</a:t>
            </a:r>
            <a:endParaRPr/>
          </a:p>
        </p:txBody>
      </p:sp>
      <p:pic>
        <p:nvPicPr>
          <p:cNvPr id="251" name="Google Shape;25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55887" y="2577341"/>
            <a:ext cx="5699878" cy="356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免統一發票收據：印章（不合格）</a:t>
            </a:r>
            <a:endParaRPr/>
          </a:p>
        </p:txBody>
      </p:sp>
      <p:pic>
        <p:nvPicPr>
          <p:cNvPr id="257" name="Google Shape;257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603"/>
          <a:stretch/>
        </p:blipFill>
        <p:spPr>
          <a:xfrm>
            <a:off x="2984994" y="2460624"/>
            <a:ext cx="5944822" cy="3565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二聯、三聯式收據：印章</a:t>
            </a:r>
            <a:endParaRPr/>
          </a:p>
        </p:txBody>
      </p:sp>
      <p:pic>
        <p:nvPicPr>
          <p:cNvPr id="263" name="Google Shape;263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40327" y="2597149"/>
            <a:ext cx="6124160" cy="347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/>
          <p:nvPr/>
        </p:nvSpPr>
        <p:spPr>
          <a:xfrm>
            <a:off x="1198605" y="1795849"/>
            <a:ext cx="9745363" cy="98854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8425825" y="1450050"/>
            <a:ext cx="29700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Garamond"/>
              <a:buNone/>
            </a:pPr>
            <a:r>
              <a:rPr lang="zh-TW" sz="2540"/>
              <a:t>社團老師/講師費：收據</a:t>
            </a:r>
            <a:endParaRPr sz="3259"/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 l="1779" t="4703" r="1616" b="4679"/>
          <a:stretch/>
        </p:blipFill>
        <p:spPr>
          <a:xfrm>
            <a:off x="1994285" y="53788"/>
            <a:ext cx="6431537" cy="666205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/>
          <p:nvPr/>
        </p:nvSpPr>
        <p:spPr>
          <a:xfrm>
            <a:off x="3233352" y="840259"/>
            <a:ext cx="4810898" cy="1313936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3233352" y="2154195"/>
            <a:ext cx="1754659" cy="490151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3233352" y="3109785"/>
            <a:ext cx="4852086" cy="490151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3233352" y="3629771"/>
            <a:ext cx="4852200" cy="2816400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3328086" y="940948"/>
            <a:ext cx="4547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填寫工作內容（xx活動講師、社團指導費）</a:t>
            </a:r>
            <a:endParaRPr sz="14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3286897" y="1561765"/>
            <a:ext cx="4547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詳列費用計算方式（一小時多少錢、幾小時，共計多少）</a:t>
            </a:r>
            <a:endParaRPr sz="14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3591697" y="2243765"/>
            <a:ext cx="10008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小寫金額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5457567" y="3100680"/>
            <a:ext cx="51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大寫金額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3591697" y="3368161"/>
            <a:ext cx="100089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小寫金額</a:t>
            </a:r>
            <a:endParaRPr sz="105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6754283" y="3912040"/>
            <a:ext cx="8615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帳戶資料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3702908" y="4473117"/>
            <a:ext cx="531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親簽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6582032" y="4473117"/>
            <a:ext cx="531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資料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702907" y="4814987"/>
            <a:ext cx="531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資料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5029199" y="5947689"/>
            <a:ext cx="531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資料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3702906" y="5353548"/>
            <a:ext cx="531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資料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6" name="Google Shape;286;p19"/>
          <p:cNvSpPr txBox="1"/>
          <p:nvPr/>
        </p:nvSpPr>
        <p:spPr>
          <a:xfrm>
            <a:off x="6612924" y="2243765"/>
            <a:ext cx="10008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課指組填寫</a:t>
            </a:r>
            <a:endParaRPr sz="1200" b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3328086" y="2725191"/>
            <a:ext cx="10008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課指組填寫</a:t>
            </a:r>
            <a:endParaRPr sz="1200" b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5029199" y="2737201"/>
            <a:ext cx="10008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課指組填寫</a:t>
            </a:r>
            <a:endParaRPr sz="1200" b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7144265" y="2753484"/>
            <a:ext cx="10008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課指組填寫</a:t>
            </a:r>
            <a:endParaRPr sz="1200" b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8656665" y="3100678"/>
            <a:ext cx="27393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備註：</a:t>
            </a: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講師若是第一次申請經費，核銷時須檢附「存摺影本」，存摺須為講師本人的名字。</a:t>
            </a: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一次活動，申請最高上限仍為2000元</a:t>
            </a: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提醒：不可代墊講師費</a:t>
            </a: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1295402" y="734997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br>
              <a:rPr lang="zh-TW" b="1"/>
            </a:br>
            <a:r>
              <a:rPr lang="zh-TW" b="1"/>
              <a:t> </a:t>
            </a:r>
            <a:br>
              <a:rPr lang="zh-TW" b="1"/>
            </a:br>
            <a:r>
              <a:rPr lang="zh-TW" sz="6000" b="1">
                <a:solidFill>
                  <a:srgbClr val="511D19"/>
                </a:solidFill>
              </a:rPr>
              <a:t>活動辦理注意事項</a:t>
            </a:r>
            <a:br>
              <a:rPr lang="zh-TW" b="1">
                <a:solidFill>
                  <a:srgbClr val="511D19"/>
                </a:solidFill>
              </a:rPr>
            </a:br>
            <a:r>
              <a:rPr lang="zh-TW" sz="4000" b="1"/>
              <a:t>校園性別事件防治宣導</a:t>
            </a:r>
            <a:br>
              <a:rPr lang="zh-TW" sz="4000" b="1"/>
            </a:br>
            <a:endParaRPr b="1"/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zh-TW" sz="2800"/>
              <a:t>學生辦理活動時</a:t>
            </a:r>
            <a:r>
              <a:rPr lang="zh-TW" sz="2800" b="1">
                <a:solidFill>
                  <a:srgbClr val="FF0000"/>
                </a:solidFill>
              </a:rPr>
              <a:t>請避免</a:t>
            </a:r>
            <a:r>
              <a:rPr lang="zh-TW" sz="2800"/>
              <a:t>「</a:t>
            </a:r>
            <a:r>
              <a:rPr lang="zh-TW" sz="2800" b="1">
                <a:solidFill>
                  <a:srgbClr val="FF0000"/>
                </a:solidFill>
              </a:rPr>
              <a:t>腥、羶、色</a:t>
            </a:r>
            <a:r>
              <a:rPr lang="zh-TW" sz="2800"/>
              <a:t>」相關主題！</a:t>
            </a:r>
            <a:endParaRPr sz="2800"/>
          </a:p>
          <a:p>
            <a:pPr marL="285750" lvl="0" indent="-96615" algn="l" rtl="0">
              <a:spcBef>
                <a:spcPts val="1118"/>
              </a:spcBef>
              <a:spcAft>
                <a:spcPts val="0"/>
              </a:spcAft>
              <a:buSzPct val="115000"/>
              <a:buNone/>
            </a:pPr>
            <a:endParaRPr sz="2800"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115000"/>
              <a:buChar char="•"/>
            </a:pPr>
            <a:r>
              <a:rPr lang="zh-TW" sz="2800"/>
              <a:t>辦理活期間，應觀察活動中是否有不當之語言與肢體接觸，並勸說停止，嚴重者應請主犯者離開活動會場。</a:t>
            </a:r>
            <a:endParaRPr sz="2800"/>
          </a:p>
          <a:p>
            <a:pPr marL="285750" lvl="0" indent="-96615" algn="l" rtl="0">
              <a:spcBef>
                <a:spcPts val="1118"/>
              </a:spcBef>
              <a:spcAft>
                <a:spcPts val="0"/>
              </a:spcAft>
              <a:buSzPct val="115000"/>
              <a:buNone/>
            </a:pPr>
            <a:endParaRPr sz="2800"/>
          </a:p>
          <a:p>
            <a:pPr marL="285750" lvl="0" indent="-285750" algn="l" rtl="0">
              <a:spcBef>
                <a:spcPts val="1118"/>
              </a:spcBef>
              <a:spcAft>
                <a:spcPts val="0"/>
              </a:spcAft>
              <a:buSzPct val="115000"/>
              <a:buChar char="•"/>
            </a:pPr>
            <a:r>
              <a:rPr lang="zh-TW" sz="2800"/>
              <a:t>若接獲舉報系所／社團活動涉及嚴重性別事件，將立即停止該社團一切活動申請，並移交本校性別委員會審查。</a:t>
            </a:r>
            <a:endParaRPr sz="2800"/>
          </a:p>
          <a:p>
            <a:pPr marL="285750" lvl="0" indent="-96615" algn="l" rtl="0">
              <a:spcBef>
                <a:spcPts val="1118"/>
              </a:spcBef>
              <a:spcAft>
                <a:spcPts val="0"/>
              </a:spcAft>
              <a:buSzPct val="115000"/>
              <a:buNone/>
            </a:pPr>
            <a:endParaRPr sz="2800"/>
          </a:p>
          <a:p>
            <a:pPr marL="285750" lvl="0" indent="-96615" algn="l" rtl="0">
              <a:spcBef>
                <a:spcPts val="1118"/>
              </a:spcBef>
              <a:spcAft>
                <a:spcPts val="0"/>
              </a:spcAft>
              <a:buSzPct val="115000"/>
              <a:buNone/>
            </a:pPr>
            <a:endParaRPr sz="2800"/>
          </a:p>
          <a:p>
            <a:pPr marL="285750" lvl="0" indent="-96615" algn="l" rtl="0">
              <a:spcBef>
                <a:spcPts val="1118"/>
              </a:spcBef>
              <a:spcAft>
                <a:spcPts val="0"/>
              </a:spcAft>
              <a:buSzPct val="115000"/>
              <a:buNone/>
            </a:pPr>
            <a:endParaRPr sz="2800"/>
          </a:p>
          <a:p>
            <a:pPr marL="285750" lvl="0" indent="-96615" algn="l" rtl="0">
              <a:spcBef>
                <a:spcPts val="1118"/>
              </a:spcBef>
              <a:spcAft>
                <a:spcPts val="0"/>
              </a:spcAft>
              <a:buSzPct val="115000"/>
              <a:buNone/>
            </a:pP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460521" cy="12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 b="1"/>
              <a:t>社團活動經費請購注意事項</a:t>
            </a:r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body" idx="1"/>
          </p:nvPr>
        </p:nvSpPr>
        <p:spPr>
          <a:xfrm>
            <a:off x="1371599" y="2473569"/>
            <a:ext cx="9460521" cy="340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zh-TW" sz="1800" b="1"/>
              <a:t>核銷印刷品：</a:t>
            </a:r>
            <a:endParaRPr sz="1800" b="1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r>
              <a:rPr lang="zh-TW" sz="1800"/>
              <a:t>	除發票、收據外，需檢附</a:t>
            </a:r>
            <a:r>
              <a:rPr lang="zh-TW" sz="1800" b="1" u="sng">
                <a:solidFill>
                  <a:srgbClr val="FF0000"/>
                </a:solidFill>
              </a:rPr>
              <a:t>印刷品樣本</a:t>
            </a:r>
            <a:r>
              <a:rPr lang="zh-TW" sz="1800"/>
              <a:t>一份。</a:t>
            </a:r>
            <a:endParaRPr sz="1800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endParaRPr sz="1800" b="1"/>
          </a:p>
          <a:p>
            <a:pPr marL="285750" lvl="0" indent="-285750" algn="l" rtl="0">
              <a:spcBef>
                <a:spcPts val="933"/>
              </a:spcBef>
              <a:spcAft>
                <a:spcPts val="0"/>
              </a:spcAft>
              <a:buSzPct val="115000"/>
              <a:buChar char="•"/>
            </a:pPr>
            <a:r>
              <a:rPr lang="zh-TW" sz="1800" b="1"/>
              <a:t>核銷講師費：</a:t>
            </a:r>
            <a:endParaRPr sz="1800" b="1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r>
              <a:rPr lang="zh-TW" sz="1800" b="1"/>
              <a:t>	</a:t>
            </a:r>
            <a:r>
              <a:rPr lang="zh-TW" sz="1800"/>
              <a:t>千萬不要代墊！請上課指組網站下載</a:t>
            </a:r>
            <a:r>
              <a:rPr lang="zh-TW" sz="1800" b="1" u="sng">
                <a:solidFill>
                  <a:srgbClr val="FF0000"/>
                </a:solidFill>
              </a:rPr>
              <a:t>校版領據</a:t>
            </a:r>
            <a:r>
              <a:rPr lang="zh-TW" sz="1800"/>
              <a:t>，並填完資料、請</a:t>
            </a:r>
            <a:r>
              <a:rPr lang="zh-TW" sz="1800" b="1" u="sng">
                <a:solidFill>
                  <a:srgbClr val="FF0000"/>
                </a:solidFill>
              </a:rPr>
              <a:t>講師簽名</a:t>
            </a:r>
            <a:r>
              <a:rPr lang="zh-TW" sz="1800"/>
              <a:t>後送課指組核銷。</a:t>
            </a:r>
            <a:endParaRPr sz="1800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endParaRPr sz="1800" b="1"/>
          </a:p>
          <a:p>
            <a:pPr marL="285750" lvl="0" indent="-285750" algn="l" rtl="0">
              <a:spcBef>
                <a:spcPts val="933"/>
              </a:spcBef>
              <a:spcAft>
                <a:spcPts val="0"/>
              </a:spcAft>
              <a:buSzPct val="115000"/>
              <a:buChar char="•"/>
            </a:pPr>
            <a:r>
              <a:rPr lang="zh-TW" sz="1800" b="1"/>
              <a:t>申請保險：</a:t>
            </a:r>
            <a:endParaRPr sz="1800" b="1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r>
              <a:rPr lang="zh-TW" sz="1800" b="1"/>
              <a:t>	</a:t>
            </a:r>
            <a:r>
              <a:rPr lang="zh-TW" sz="1800"/>
              <a:t>請檢送</a:t>
            </a:r>
            <a:r>
              <a:rPr lang="zh-TW" sz="1800" b="1" u="sng">
                <a:solidFill>
                  <a:srgbClr val="FF0000"/>
                </a:solidFill>
              </a:rPr>
              <a:t>投保人員名冊</a:t>
            </a:r>
            <a:r>
              <a:rPr lang="zh-TW" sz="1800"/>
              <a:t>：姓名、出生日期（國曆）、身分證字號、法定監護人（未滿18歲）</a:t>
            </a:r>
            <a:endParaRPr sz="1800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r>
              <a:rPr lang="zh-TW" sz="1800"/>
              <a:t>					      外籍生需備註國籍。</a:t>
            </a:r>
            <a:endParaRPr sz="1800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endParaRPr sz="1800"/>
          </a:p>
          <a:p>
            <a:pPr marL="285750" lvl="0" indent="-164163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endParaRPr sz="1800" b="1"/>
          </a:p>
          <a:p>
            <a:pPr marL="285750" lvl="0" indent="-164163" algn="l" rtl="0">
              <a:spcBef>
                <a:spcPts val="933"/>
              </a:spcBef>
              <a:spcAft>
                <a:spcPts val="0"/>
              </a:spcAft>
              <a:buSzPct val="115000"/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>
            <a:spLocks noGrp="1"/>
          </p:cNvSpPr>
          <p:nvPr>
            <p:ph type="title"/>
          </p:nvPr>
        </p:nvSpPr>
        <p:spPr>
          <a:xfrm>
            <a:off x="1295402" y="964307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lang="zh-TW" sz="3200" b="1"/>
              <a:t>鼓勵辦理「人權法治」或「社團自治」相關講座</a:t>
            </a:r>
            <a:endParaRPr sz="3200" b="1"/>
          </a:p>
        </p:txBody>
      </p:sp>
      <p:sp>
        <p:nvSpPr>
          <p:cNvPr id="302" name="Google Shape;302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847332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配合教育部「學特計畫」經費，鼓勵系所學會／社團辦理「</a:t>
            </a:r>
            <a:r>
              <a:rPr lang="zh-TW" b="1" u="sng"/>
              <a:t>人權法治</a:t>
            </a:r>
            <a:r>
              <a:rPr lang="zh-TW"/>
              <a:t>」、「</a:t>
            </a:r>
            <a:r>
              <a:rPr lang="zh-TW" b="1" u="sng"/>
              <a:t>社團自治</a:t>
            </a:r>
            <a:r>
              <a:rPr lang="zh-TW"/>
              <a:t>」相關講座、活動。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專案申請，每社團一次，</a:t>
            </a:r>
            <a:r>
              <a:rPr lang="zh-TW" b="1" u="sng">
                <a:solidFill>
                  <a:srgbClr val="FF0000"/>
                </a:solidFill>
              </a:rPr>
              <a:t>不列入社團年度申請經費上限之中</a:t>
            </a:r>
            <a:r>
              <a:rPr lang="zh-TW"/>
              <a:t>。（限核銷講師費）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活動必須開放給其他系所/社團報名參加，每次活動申請上限為</a:t>
            </a:r>
            <a:r>
              <a:rPr lang="zh-TW" b="1" u="sng"/>
              <a:t>4000元</a:t>
            </a:r>
            <a:r>
              <a:rPr lang="zh-TW"/>
              <a:t>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lang="zh-TW" sz="3200" b="1"/>
              <a:t>鼓勵辦理「人權法治」或「社團自治」相關講座</a:t>
            </a:r>
            <a:endParaRPr sz="3200" b="1"/>
          </a:p>
        </p:txBody>
      </p:sp>
      <p:sp>
        <p:nvSpPr>
          <p:cNvPr id="308" name="Google Shape;308;p22"/>
          <p:cNvSpPr txBox="1">
            <a:spLocks noGrp="1"/>
          </p:cNvSpPr>
          <p:nvPr>
            <p:ph type="body" idx="1"/>
          </p:nvPr>
        </p:nvSpPr>
        <p:spPr>
          <a:xfrm>
            <a:off x="1975338" y="2655277"/>
            <a:ext cx="7816025" cy="322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zh-TW" sz="3200" b="1"/>
              <a:t>外聘人員：1500~2000 元／小時鐘點費</a:t>
            </a:r>
            <a:endParaRPr sz="3200" b="1"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zh-TW" sz="3200" b="1"/>
              <a:t>內聘人員：1000 元／小時鐘點費</a:t>
            </a:r>
            <a:endParaRPr/>
          </a:p>
          <a:p>
            <a:pPr marL="285750" lvl="0" indent="-5207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endParaRPr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bf72249cf0_0_0"/>
          <p:cNvSpPr txBox="1">
            <a:spLocks noGrp="1"/>
          </p:cNvSpPr>
          <p:nvPr>
            <p:ph type="title"/>
          </p:nvPr>
        </p:nvSpPr>
        <p:spPr>
          <a:xfrm>
            <a:off x="1295400" y="1160948"/>
            <a:ext cx="9601200" cy="94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112-2提醒事項</a:t>
            </a:r>
            <a:endParaRPr dirty="0"/>
          </a:p>
        </p:txBody>
      </p:sp>
      <p:sp>
        <p:nvSpPr>
          <p:cNvPr id="314" name="Google Shape;314;g2bf72249cf0_0_0"/>
          <p:cNvSpPr txBox="1">
            <a:spLocks noGrp="1"/>
          </p:cNvSpPr>
          <p:nvPr>
            <p:ph type="body" idx="1"/>
          </p:nvPr>
        </p:nvSpPr>
        <p:spPr>
          <a:xfrm>
            <a:off x="1295400" y="2518475"/>
            <a:ext cx="9601200" cy="36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 dirty="0"/>
              <a:t>1.教育部評鑑：5月份校內自評，請幹部們維持各社團教室環境整潔。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dirty="0"/>
              <a:t>2.社團帳戶更換：若有開立帳戶或是交接需更改戶名需求，請告知課指組，領取公文至郵局更改。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dirty="0"/>
              <a:t>3.綜合宿舍整修：暑假開始宿舍整修為期一年，夜間將無宿舍管理員，安全考量請同學不要在晚上進出。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dirty="0"/>
              <a:t>4.經費預估表：於每年年底提供隔年經費預估表。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67f6c7384_0_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學生會報告</a:t>
            </a:r>
            <a:endParaRPr/>
          </a:p>
        </p:txBody>
      </p:sp>
      <p:sp>
        <p:nvSpPr>
          <p:cNvPr id="320" name="Google Shape;320;g2c67f6c7384_0_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 dirty="0"/>
              <a:t>1.學期末將舉辦期末派對，邀請各系所/社團合作辦理。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dirty="0"/>
              <a:t>2.新任會長/副會長/議員改選預計於5月辦理。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Garamond"/>
              <a:buNone/>
            </a:pPr>
            <a:r>
              <a:rPr lang="zh-TW" sz="6600" b="1"/>
              <a:t>臨時動議</a:t>
            </a: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1800" dirty="0"/>
              <a:t>1.弓術社社長提問：</a:t>
            </a:r>
            <a:br>
              <a:rPr lang="zh-TW" sz="1800" dirty="0"/>
            </a:br>
            <a:r>
              <a:rPr lang="zh-TW" sz="1800" dirty="0"/>
              <a:t>Q：</a:t>
            </a:r>
            <a:r>
              <a:rPr lang="zh-TW" sz="1600" dirty="0">
                <a:solidFill>
                  <a:schemeClr val="dk1"/>
                </a:solidFill>
              </a:rPr>
              <a:t>關於配合教育部「學特計畫」經費，鼓勵系所學會／社團辦理「人權法治」、「社團自治」相關講座、活動，需要繳交哪些資料及核銷附件？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/>
              <a:t>A：與社團申請一般活動流程一致。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/>
              <a:t>2.Double L社長提問：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/>
              <a:t>Q：關於宿舍整修問題，社團教室內物品有無需要搬出？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/>
              <a:t>A：無須搬動，需要拿的物品請於白天領取。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1800" dirty="0"/>
              <a:t>3.課指組補充：若下學年各社長/會長需更換名單，最遲請於7月底完成更新及交接。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344830" y="4961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br>
              <a:rPr lang="zh-TW" b="1"/>
            </a:br>
            <a:r>
              <a:rPr lang="zh-TW" b="1"/>
              <a:t> </a:t>
            </a:r>
            <a:br>
              <a:rPr lang="zh-TW" b="1"/>
            </a:br>
            <a:r>
              <a:rPr lang="zh-TW" sz="6000" b="1">
                <a:solidFill>
                  <a:srgbClr val="511D19"/>
                </a:solidFill>
              </a:rPr>
              <a:t>辦理活動注意事項</a:t>
            </a:r>
            <a:br>
              <a:rPr lang="zh-TW" b="1">
                <a:solidFill>
                  <a:srgbClr val="511D19"/>
                </a:solidFill>
              </a:rPr>
            </a:br>
            <a:r>
              <a:rPr lang="zh-TW" sz="4000" b="1"/>
              <a:t>校園保護智慧財產權</a:t>
            </a:r>
            <a:endParaRPr b="1"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85750" lvl="0" indent="-259978" algn="l" rtl="0">
              <a:spcBef>
                <a:spcPts val="0"/>
              </a:spcBef>
              <a:spcAft>
                <a:spcPts val="0"/>
              </a:spcAft>
              <a:buSzPct val="110567"/>
              <a:buChar char="•"/>
            </a:pPr>
            <a:r>
              <a:rPr lang="zh-TW" sz="3406"/>
              <a:t>使用</a:t>
            </a:r>
            <a:r>
              <a:rPr lang="zh-TW" sz="3406">
                <a:solidFill>
                  <a:srgbClr val="FF0000"/>
                </a:solidFill>
              </a:rPr>
              <a:t>影印機複印時</a:t>
            </a:r>
            <a:r>
              <a:rPr lang="zh-TW" sz="3406"/>
              <a:t>，</a:t>
            </a:r>
            <a:r>
              <a:rPr lang="zh-TW" sz="3406">
                <a:solidFill>
                  <a:srgbClr val="FF0000"/>
                </a:solidFill>
              </a:rPr>
              <a:t>應遵守著作權相關法規</a:t>
            </a:r>
            <a:r>
              <a:rPr lang="zh-TW" sz="3406"/>
              <a:t>！不要大量複印、或做與研究、活動不相關之使用。</a:t>
            </a:r>
            <a:endParaRPr sz="3406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ct val="81018"/>
              <a:buNone/>
            </a:pPr>
            <a:endParaRPr sz="3406"/>
          </a:p>
          <a:p>
            <a:pPr marL="285750" lvl="0" indent="-259978" algn="l" rtl="0">
              <a:spcBef>
                <a:spcPts val="1080"/>
              </a:spcBef>
              <a:spcAft>
                <a:spcPts val="0"/>
              </a:spcAft>
              <a:buSzPct val="110567"/>
              <a:buChar char="•"/>
            </a:pPr>
            <a:r>
              <a:rPr lang="zh-TW" sz="3406"/>
              <a:t>活動辦理期間要避免使用</a:t>
            </a:r>
            <a:r>
              <a:rPr lang="zh-TW" sz="3406">
                <a:solidFill>
                  <a:srgbClr val="FF0000"/>
                </a:solidFill>
              </a:rPr>
              <a:t>非法來源之音檔、圖片</a:t>
            </a:r>
            <a:r>
              <a:rPr lang="zh-TW" sz="3406"/>
              <a:t>，以免觸法！</a:t>
            </a:r>
            <a:endParaRPr sz="3406"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ct val="81018"/>
              <a:buNone/>
            </a:pPr>
            <a:endParaRPr sz="3406"/>
          </a:p>
          <a:p>
            <a:pPr marL="285750" lvl="0" indent="-259978" algn="l" rtl="0">
              <a:spcBef>
                <a:spcPts val="1080"/>
              </a:spcBef>
              <a:spcAft>
                <a:spcPts val="0"/>
              </a:spcAft>
              <a:buSzPct val="110567"/>
              <a:buChar char="•"/>
            </a:pPr>
            <a:r>
              <a:rPr lang="zh-TW" sz="3406"/>
              <a:t>使用相關電腦軟體防毒、修圖、做文書處理時，</a:t>
            </a:r>
            <a:r>
              <a:rPr lang="zh-TW" sz="3406">
                <a:solidFill>
                  <a:srgbClr val="FF0000"/>
                </a:solidFill>
              </a:rPr>
              <a:t>應支持使用正版</a:t>
            </a:r>
            <a:r>
              <a:rPr lang="zh-TW" sz="3406"/>
              <a:t>！</a:t>
            </a:r>
            <a:endParaRPr sz="3406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ct val="81018"/>
              <a:buNone/>
            </a:pPr>
            <a:r>
              <a:rPr lang="zh-TW" sz="3406"/>
              <a:t>（於校園網域內時，可至電算中心下載正版防毒軟體喔！）</a:t>
            </a:r>
            <a:endParaRPr sz="3406"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ct val="11500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ct val="115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1295402" y="734997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br>
              <a:rPr lang="zh-TW" b="1"/>
            </a:br>
            <a:r>
              <a:rPr lang="zh-TW" b="1"/>
              <a:t> </a:t>
            </a:r>
            <a:br>
              <a:rPr lang="zh-TW" b="1"/>
            </a:br>
            <a:r>
              <a:rPr lang="zh-TW" sz="6000" b="1">
                <a:solidFill>
                  <a:srgbClr val="511D19"/>
                </a:solidFill>
              </a:rPr>
              <a:t>辦理迎新活動注意事項</a:t>
            </a:r>
            <a:br>
              <a:rPr lang="zh-TW" b="1">
                <a:solidFill>
                  <a:srgbClr val="511D19"/>
                </a:solidFill>
              </a:rPr>
            </a:br>
            <a:r>
              <a:rPr lang="zh-TW" sz="4000" b="1"/>
              <a:t>活動申請表暨流程 </a:t>
            </a:r>
            <a:br>
              <a:rPr lang="zh-TW" sz="4000" b="1"/>
            </a:br>
            <a:endParaRPr b="1"/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zh-TW" b="1" u="sng">
                <a:solidFill>
                  <a:srgbClr val="FF0000"/>
                </a:solidFill>
              </a:rPr>
              <a:t>系所學會舉辦任何大型活動</a:t>
            </a:r>
            <a:r>
              <a:rPr lang="zh-TW"/>
              <a:t>，無論有無申請經費，請一律通報系所辦公室。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zh-TW"/>
              <a:t>可使用課指組專用之活動申請表，並</a:t>
            </a:r>
            <a:r>
              <a:rPr lang="zh-TW" b="1" u="sng">
                <a:solidFill>
                  <a:srgbClr val="FF0000"/>
                </a:solidFill>
              </a:rPr>
              <a:t>由助教審核、主任複核、院長核定</a:t>
            </a:r>
            <a:r>
              <a:rPr lang="zh-TW"/>
              <a:t>。</a:t>
            </a:r>
            <a:endParaRPr/>
          </a:p>
          <a:p>
            <a:pPr marL="742950" lvl="1" indent="-13970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若有</a:t>
            </a:r>
            <a:r>
              <a:rPr lang="zh-TW" b="1" u="sng">
                <a:solidFill>
                  <a:srgbClr val="FF0000"/>
                </a:solidFill>
              </a:rPr>
              <a:t>申請經費、校外活動、或借用校園內公共空間</a:t>
            </a:r>
            <a:r>
              <a:rPr lang="zh-TW"/>
              <a:t>等，請送件至課指組，由專員審核、組長複合、學務長核定。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914400" lvl="2" indent="0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914400" lvl="2" indent="0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1295400" y="1254675"/>
            <a:ext cx="9601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zh-TW"/>
              <a:t>社團重要訊息提醒篇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zh-TW" u="sng">
                <a:solidFill>
                  <a:schemeClr val="hlink"/>
                </a:solidFill>
                <a:hlinkClick r:id="rId3"/>
              </a:rPr>
              <a:t>課指組學生社團網頁 </a:t>
            </a:r>
            <a:r>
              <a:rPr lang="zh-TW"/>
              <a:t>法規及表單已更新 ，請務必重新下載最新檔案 舊檔案不受理。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社團組織未完整，無法享有社團相關權利；如學期間無任何一項社 課或活動及無國內指導老師等 。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112 學年度評鑑前三名優先申請學期活動空間時段，其他社團依據繳交資料，本組安排協調，盡可能讓各社團都有空間可以使用 。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新增</a:t>
            </a:r>
            <a:r>
              <a:rPr lang="zh-TW" u="sng">
                <a:solidFill>
                  <a:schemeClr val="hlink"/>
                </a:solidFill>
                <a:hlinkClick r:id="rId4"/>
              </a:rPr>
              <a:t>課指組社團空間及器材借用規範 </a:t>
            </a:r>
            <a:r>
              <a:rPr lang="zh-TW"/>
              <a:t>請詳細閱讀遵守 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zh-TW"/>
              <a:t>社團重要訊息 活動空間篇</a:t>
            </a:r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1049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綜宿團體空間及貨櫃屋空間使用，請依據</a:t>
            </a:r>
            <a:r>
              <a:rPr lang="zh-TW" b="1"/>
              <a:t>社團空間及器材借用規範</a:t>
            </a:r>
            <a:r>
              <a:rPr lang="zh-TW"/>
              <a:t>，共同愛護遵守。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使用空間如有違反任何一項規定者，則記一次提醒。累計三次提醒者，課指組將有權停止對該社團或單位提供此規範項目服務1個月。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1198605" y="1795849"/>
            <a:ext cx="9745363" cy="98854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725525" y="1243175"/>
            <a:ext cx="3569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網路搜尋：「北藝大課指組」</a:t>
            </a:r>
            <a:endParaRPr sz="19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進到網站後點選「學生社團」</a:t>
            </a:r>
            <a:endParaRPr sz="100"/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4923" y="622432"/>
            <a:ext cx="5906924" cy="561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1295401" y="372532"/>
            <a:ext cx="987922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11D19"/>
              </a:buClr>
              <a:buSzPts val="5400"/>
              <a:buFont typeface="Garamond"/>
              <a:buNone/>
            </a:pPr>
            <a:br>
              <a:rPr lang="zh-TW" sz="5400" b="1">
                <a:solidFill>
                  <a:srgbClr val="511D19"/>
                </a:solidFill>
              </a:rPr>
            </a:br>
            <a:r>
              <a:rPr lang="zh-TW" sz="5400" b="1">
                <a:solidFill>
                  <a:srgbClr val="511D19"/>
                </a:solidFill>
              </a:rPr>
              <a:t> </a:t>
            </a:r>
            <a:br>
              <a:rPr lang="zh-TW" sz="5400" b="1">
                <a:solidFill>
                  <a:srgbClr val="511D19"/>
                </a:solidFill>
              </a:rPr>
            </a:br>
            <a:r>
              <a:rPr lang="zh-TW" sz="5400" b="1">
                <a:solidFill>
                  <a:srgbClr val="511D19"/>
                </a:solidFill>
              </a:rPr>
              <a:t>社團郵局帳戶開戶申請辦法</a:t>
            </a:r>
            <a:endParaRPr/>
          </a:p>
        </p:txBody>
      </p:sp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請同學至課指組官網下載「</a:t>
            </a:r>
            <a:r>
              <a:rPr lang="zh-TW" b="1" u="sng">
                <a:solidFill>
                  <a:srgbClr val="FF0000"/>
                </a:solidFill>
              </a:rPr>
              <a:t>社團帳戶辦理/變更申請表</a:t>
            </a:r>
            <a:r>
              <a:rPr lang="zh-TW"/>
              <a:t>」檔案，並填寫完資料後送課指組核章。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課指組會替社團擬函稿內容，後續會聯絡社長至課指組領取函稿。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zh-TW"/>
              <a:t>請帶著</a:t>
            </a:r>
            <a:r>
              <a:rPr lang="zh-TW" b="1" u="sng">
                <a:solidFill>
                  <a:srgbClr val="FF0000"/>
                </a:solidFill>
              </a:rPr>
              <a:t>函稿、印章、及相關證明文件</a:t>
            </a:r>
            <a:r>
              <a:rPr lang="zh-TW"/>
              <a:t>至山下</a:t>
            </a:r>
            <a:r>
              <a:rPr lang="zh-TW" b="1" u="sng">
                <a:solidFill>
                  <a:srgbClr val="FF0000"/>
                </a:solidFill>
              </a:rPr>
              <a:t>北投一德郵局</a:t>
            </a:r>
            <a:r>
              <a:rPr lang="zh-TW"/>
              <a:t>申請。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/>
          <p:nvPr/>
        </p:nvSpPr>
        <p:spPr>
          <a:xfrm>
            <a:off x="1198605" y="1795849"/>
            <a:ext cx="9745363" cy="98854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3" name="Google Shape;203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9211" y="651775"/>
            <a:ext cx="3922800" cy="5547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2363" y="651775"/>
            <a:ext cx="3916101" cy="553794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5" name="Google Shape;205;p9"/>
          <p:cNvSpPr txBox="1"/>
          <p:nvPr/>
        </p:nvSpPr>
        <p:spPr>
          <a:xfrm>
            <a:off x="4680175" y="46700"/>
            <a:ext cx="4284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活動申請表</a:t>
            </a:r>
            <a:endParaRPr sz="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有機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1543</Words>
  <Application>Microsoft Office PowerPoint</Application>
  <PresentationFormat>寬螢幕</PresentationFormat>
  <Paragraphs>139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Arial</vt:lpstr>
      <vt:lpstr>Garamond</vt:lpstr>
      <vt:lpstr>有機</vt:lpstr>
      <vt:lpstr>112-2學期社團幹部大會</vt:lpstr>
      <vt:lpstr>   活動辦理注意事項 校園性別事件防治宣導 </vt:lpstr>
      <vt:lpstr>   辦理活動注意事項 校園保護智慧財產權</vt:lpstr>
      <vt:lpstr>   辦理迎新活動注意事項 活動申請表暨流程  </vt:lpstr>
      <vt:lpstr>社團重要訊息提醒篇</vt:lpstr>
      <vt:lpstr>社團重要訊息 活動空間篇</vt:lpstr>
      <vt:lpstr>PowerPoint 簡報</vt:lpstr>
      <vt:lpstr>   社團郵局帳戶開戶申請辦法</vt:lpstr>
      <vt:lpstr>PowerPoint 簡報</vt:lpstr>
      <vt:lpstr>PowerPoint 簡報</vt:lpstr>
      <vt:lpstr>PowerPoint 簡報</vt:lpstr>
      <vt:lpstr>補助項目及金額標準(113年版)</vt:lpstr>
      <vt:lpstr>補助項目及金額標準(113年版)</vt:lpstr>
      <vt:lpstr>結案相關</vt:lpstr>
      <vt:lpstr>社團活動經費請購注意事項</vt:lpstr>
      <vt:lpstr>免統一發票收據：印章</vt:lpstr>
      <vt:lpstr>免統一發票收據：印章（不合格）</vt:lpstr>
      <vt:lpstr>二聯、三聯式收據：印章</vt:lpstr>
      <vt:lpstr>社團老師/講師費：收據</vt:lpstr>
      <vt:lpstr>社團活動經費請購注意事項</vt:lpstr>
      <vt:lpstr>鼓勵辦理「人權法治」或「社團自治」相關講座</vt:lpstr>
      <vt:lpstr>鼓勵辦理「人權法治」或「社團自治」相關講座</vt:lpstr>
      <vt:lpstr>112-2提醒事項</vt:lpstr>
      <vt:lpstr>學生會報告</vt:lpstr>
      <vt:lpstr>臨時動議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112-2學期社團幹部大會</dc:title>
  <dc:creator>TNUA1323</dc:creator>
  <cp:lastModifiedBy>Tnua user</cp:lastModifiedBy>
  <cp:revision>4</cp:revision>
  <dcterms:created xsi:type="dcterms:W3CDTF">2020-10-24T02:04:29Z</dcterms:created>
  <dcterms:modified xsi:type="dcterms:W3CDTF">2024-04-01T08:28:58Z</dcterms:modified>
</cp:coreProperties>
</file>